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notesMasterIdLst>
    <p:notesMasterId r:id="rId32"/>
  </p:notesMasterIdLst>
  <p:sldIdLst>
    <p:sldId id="270" r:id="rId2"/>
    <p:sldId id="271" r:id="rId3"/>
    <p:sldId id="304" r:id="rId4"/>
    <p:sldId id="305" r:id="rId5"/>
    <p:sldId id="275" r:id="rId6"/>
    <p:sldId id="287" r:id="rId7"/>
    <p:sldId id="289" r:id="rId8"/>
    <p:sldId id="291" r:id="rId9"/>
    <p:sldId id="290" r:id="rId10"/>
    <p:sldId id="292" r:id="rId11"/>
    <p:sldId id="293" r:id="rId12"/>
    <p:sldId id="294" r:id="rId13"/>
    <p:sldId id="295" r:id="rId14"/>
    <p:sldId id="306" r:id="rId15"/>
    <p:sldId id="296" r:id="rId16"/>
    <p:sldId id="297" r:id="rId17"/>
    <p:sldId id="298" r:id="rId18"/>
    <p:sldId id="299" r:id="rId19"/>
    <p:sldId id="301" r:id="rId20"/>
    <p:sldId id="302" r:id="rId21"/>
    <p:sldId id="276" r:id="rId22"/>
    <p:sldId id="300" r:id="rId23"/>
    <p:sldId id="307" r:id="rId24"/>
    <p:sldId id="308" r:id="rId25"/>
    <p:sldId id="309" r:id="rId26"/>
    <p:sldId id="311" r:id="rId27"/>
    <p:sldId id="312" r:id="rId28"/>
    <p:sldId id="313" r:id="rId29"/>
    <p:sldId id="314" r:id="rId30"/>
    <p:sldId id="315" r:id="rId31"/>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96" y="-57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7721B73-646C-480B-BA7E-0F77964105BA}" type="datetimeFigureOut">
              <a:rPr lang="en-US" smtClean="0"/>
              <a:pPr/>
              <a:t>04-Oct-17</a:t>
            </a:fld>
            <a:endParaRPr lang="en-US"/>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29B5801-9EF0-4827-B556-9048F4996618}" type="slidenum">
              <a:rPr lang="en-US" smtClean="0"/>
              <a:pPr/>
              <a:t>‹#›</a:t>
            </a:fld>
            <a:endParaRPr lang="en-US"/>
          </a:p>
        </p:txBody>
      </p:sp>
    </p:spTree>
    <p:extLst>
      <p:ext uri="{BB962C8B-B14F-4D97-AF65-F5344CB8AC3E}">
        <p14:creationId xmlns="" xmlns:p14="http://schemas.microsoft.com/office/powerpoint/2010/main" val="2986412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D148A3-15B8-494F-9DFB-C2C86705FEDE}"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D148A3-15B8-494F-9DFB-C2C86705FEDE}"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5"/>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AAB7408-7B2D-4544-ACAE-70C93948C6E9}" type="datetime1">
              <a:rPr lang="en-US" smtClean="0"/>
              <a:pPr/>
              <a:t>04-Oct-17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D4CDF2F-FD38-441D-A790-DB80E12EE850}"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8990EE-88B2-4DB6-9311-A256BCF27486}" type="datetime1">
              <a:rPr lang="en-US" smtClean="0"/>
              <a:pPr/>
              <a:t>04-Oct-17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CDF2F-FD38-441D-A790-DB80E12EE8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0"/>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DD4654-45C5-4EBF-B982-7E3DBAD20F63}" type="datetime1">
              <a:rPr lang="en-US" smtClean="0"/>
              <a:pPr/>
              <a:t>04-Oct-17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CDF2F-FD38-441D-A790-DB80E12EE8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64B2EEA-0B5E-4C99-8162-A0B60F8428BE}" type="datetime1">
              <a:rPr lang="en-US" smtClean="0"/>
              <a:pPr/>
              <a:t>04-Oct-17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CDF2F-FD38-441D-A790-DB80E12EE850}"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5"/>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0685667-C24C-47F4-AD42-D704B45D4B2E}" type="datetime1">
              <a:rPr lang="en-US" smtClean="0"/>
              <a:pPr/>
              <a:t>04-Oct-17</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2D4CDF2F-FD38-441D-A790-DB80E12EE85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8413A81-08DC-48FD-93AB-1D1C0B64E343}" type="datetime1">
              <a:rPr lang="en-US" smtClean="0"/>
              <a:pPr/>
              <a:t>04-Oct-17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CDF2F-FD38-441D-A790-DB80E12EE850}"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EEF666C-5DDB-40CD-9DB7-C70D659E7114}" type="datetime1">
              <a:rPr lang="en-US" smtClean="0"/>
              <a:pPr/>
              <a:t>04-Oct-17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4CDF2F-FD38-441D-A790-DB80E12EE850}"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29F390-C632-43FE-A0B2-0A3B968A88BF}" type="datetime1">
              <a:rPr lang="en-US" smtClean="0"/>
              <a:pPr/>
              <a:t>04-Oct-17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4CDF2F-FD38-441D-A790-DB80E12EE8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B2A6B-EF5C-424D-A749-47C167BA505A}" type="datetime1">
              <a:rPr lang="en-US" smtClean="0"/>
              <a:pPr/>
              <a:t>04-Oct-17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4CDF2F-FD38-441D-A790-DB80E12EE8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0A915A-5E03-4321-987F-D1D381B358C4}" type="datetime1">
              <a:rPr lang="en-US" smtClean="0"/>
              <a:pPr/>
              <a:t>04-Oct-17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CDF2F-FD38-441D-A790-DB80E12EE850}"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5EAEE9-ECA3-4234-A270-D4E87B4E5CE5}" type="datetime1">
              <a:rPr lang="en-US" smtClean="0"/>
              <a:pPr/>
              <a:t>04-Oct-17</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2D4CDF2F-FD38-441D-A790-DB80E12EE850}"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5"/>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157D5030-C10B-4C29-9B81-8A6D178C1581}" type="datetime1">
              <a:rPr lang="en-US" smtClean="0"/>
              <a:pPr/>
              <a:t>04-Oct-17</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D4CDF2F-FD38-441D-A790-DB80E12EE8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hf hdr="0" ft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221" y="2980706"/>
            <a:ext cx="10515600" cy="2078182"/>
          </a:xfrm>
        </p:spPr>
        <p:txBody>
          <a:bodyPr>
            <a:normAutofit fontScale="90000"/>
          </a:bodyPr>
          <a:lstStyle/>
          <a:p>
            <a:pPr algn="ctr"/>
            <a:r>
              <a:rPr lang="en-US" b="1" dirty="0" smtClean="0">
                <a:latin typeface="Arial Narrow" panose="020B0606020202030204" pitchFamily="34" charset="0"/>
              </a:rPr>
              <a:t/>
            </a:r>
            <a:br>
              <a:rPr lang="en-US" b="1" dirty="0" smtClean="0">
                <a:latin typeface="Arial Narrow" panose="020B0606020202030204" pitchFamily="34" charset="0"/>
              </a:rPr>
            </a:br>
            <a:r>
              <a:rPr lang="en-US" sz="5400" b="1" dirty="0" smtClean="0">
                <a:latin typeface="Arial Narrow" panose="020B0606020202030204" pitchFamily="34" charset="0"/>
              </a:rPr>
              <a:t> </a:t>
            </a:r>
            <a:r>
              <a:rPr lang="en-US" dirty="0" smtClean="0">
                <a:solidFill>
                  <a:srgbClr val="0070C0"/>
                </a:solidFill>
                <a:latin typeface="Arial Narrow" panose="020B0606020202030204" pitchFamily="34" charset="0"/>
              </a:rPr>
              <a:t/>
            </a:r>
            <a:br>
              <a:rPr lang="en-US" dirty="0" smtClean="0">
                <a:solidFill>
                  <a:srgbClr val="0070C0"/>
                </a:solidFill>
                <a:latin typeface="Arial Narrow" panose="020B0606020202030204" pitchFamily="34" charset="0"/>
              </a:rPr>
            </a:br>
            <a:r>
              <a:rPr lang="en-US" dirty="0" smtClean="0">
                <a:solidFill>
                  <a:srgbClr val="0070C0"/>
                </a:solidFill>
                <a:latin typeface="Arial Narrow" panose="020B0606020202030204" pitchFamily="34" charset="0"/>
              </a:rPr>
              <a:t/>
            </a:r>
            <a:br>
              <a:rPr lang="en-US" dirty="0" smtClean="0">
                <a:solidFill>
                  <a:srgbClr val="0070C0"/>
                </a:solidFill>
                <a:latin typeface="Arial Narrow" panose="020B0606020202030204" pitchFamily="34" charset="0"/>
              </a:rPr>
            </a:br>
            <a:r>
              <a:rPr lang="en-US" dirty="0" smtClean="0">
                <a:solidFill>
                  <a:srgbClr val="0070C0"/>
                </a:solidFill>
                <a:latin typeface="Arial Narrow" panose="020B0606020202030204" pitchFamily="34" charset="0"/>
              </a:rPr>
              <a:t/>
            </a:r>
            <a:br>
              <a:rPr lang="en-US" dirty="0" smtClean="0">
                <a:solidFill>
                  <a:srgbClr val="0070C0"/>
                </a:solidFill>
                <a:latin typeface="Arial Narrow" panose="020B0606020202030204" pitchFamily="34" charset="0"/>
              </a:rPr>
            </a:br>
            <a:r>
              <a:rPr lang="en-US" dirty="0" smtClean="0">
                <a:solidFill>
                  <a:srgbClr val="0070C0"/>
                </a:solidFill>
                <a:latin typeface="Arial Narrow" panose="020B0606020202030204" pitchFamily="34" charset="0"/>
              </a:rPr>
              <a:t/>
            </a:r>
            <a:br>
              <a:rPr lang="en-US" dirty="0" smtClean="0">
                <a:solidFill>
                  <a:srgbClr val="0070C0"/>
                </a:solidFill>
                <a:latin typeface="Arial Narrow" panose="020B0606020202030204" pitchFamily="34" charset="0"/>
              </a:rPr>
            </a:br>
            <a:r>
              <a:rPr lang="en-US" dirty="0" smtClean="0">
                <a:solidFill>
                  <a:srgbClr val="0070C0"/>
                </a:solidFill>
                <a:latin typeface="Arial Narrow" panose="020B0606020202030204" pitchFamily="34" charset="0"/>
              </a:rPr>
              <a:t/>
            </a:r>
            <a:br>
              <a:rPr lang="en-US" dirty="0" smtClean="0">
                <a:solidFill>
                  <a:srgbClr val="0070C0"/>
                </a:solidFill>
                <a:latin typeface="Arial Narrow" panose="020B0606020202030204" pitchFamily="34" charset="0"/>
              </a:rPr>
            </a:br>
            <a:r>
              <a:rPr lang="en-US" dirty="0" smtClean="0">
                <a:solidFill>
                  <a:srgbClr val="0070C0"/>
                </a:solidFill>
                <a:latin typeface="Arial Narrow" panose="020B0606020202030204" pitchFamily="34" charset="0"/>
              </a:rPr>
              <a:t/>
            </a:r>
            <a:br>
              <a:rPr lang="en-US" dirty="0" smtClean="0">
                <a:solidFill>
                  <a:srgbClr val="0070C0"/>
                </a:solidFill>
                <a:latin typeface="Arial Narrow" panose="020B0606020202030204" pitchFamily="34" charset="0"/>
              </a:rPr>
            </a:br>
            <a:r>
              <a:rPr lang="en-US" dirty="0" smtClean="0">
                <a:solidFill>
                  <a:srgbClr val="0070C0"/>
                </a:solidFill>
                <a:latin typeface="Arial Narrow" panose="020B0606020202030204" pitchFamily="34" charset="0"/>
              </a:rPr>
              <a:t/>
            </a:r>
            <a:br>
              <a:rPr lang="en-US" dirty="0" smtClean="0">
                <a:solidFill>
                  <a:srgbClr val="0070C0"/>
                </a:solidFill>
                <a:latin typeface="Arial Narrow" panose="020B0606020202030204" pitchFamily="34" charset="0"/>
              </a:rPr>
            </a:br>
            <a:r>
              <a:rPr lang="en-US" dirty="0" smtClean="0">
                <a:solidFill>
                  <a:srgbClr val="0070C0"/>
                </a:solidFill>
                <a:latin typeface="Arial Narrow" panose="020B0606020202030204" pitchFamily="34" charset="0"/>
              </a:rPr>
              <a:t/>
            </a:r>
            <a:br>
              <a:rPr lang="en-US" dirty="0" smtClean="0">
                <a:solidFill>
                  <a:srgbClr val="0070C0"/>
                </a:solidFill>
                <a:latin typeface="Arial Narrow" panose="020B0606020202030204" pitchFamily="34" charset="0"/>
              </a:rPr>
            </a:br>
            <a:r>
              <a:rPr lang="en-US" dirty="0" smtClean="0">
                <a:solidFill>
                  <a:srgbClr val="0070C0"/>
                </a:solidFill>
                <a:latin typeface="Arial Narrow" panose="020B0606020202030204" pitchFamily="34" charset="0"/>
              </a:rPr>
              <a:t/>
            </a:r>
            <a:br>
              <a:rPr lang="en-US" dirty="0" smtClean="0">
                <a:solidFill>
                  <a:srgbClr val="0070C0"/>
                </a:solidFill>
                <a:latin typeface="Arial Narrow" panose="020B0606020202030204" pitchFamily="34" charset="0"/>
              </a:rPr>
            </a:br>
            <a:r>
              <a:rPr lang="en-US" dirty="0" smtClean="0">
                <a:solidFill>
                  <a:srgbClr val="0070C0"/>
                </a:solidFill>
                <a:latin typeface="Arial Narrow" panose="020B0606020202030204" pitchFamily="34" charset="0"/>
              </a:rPr>
              <a:t/>
            </a:r>
            <a:br>
              <a:rPr lang="en-US" dirty="0" smtClean="0">
                <a:solidFill>
                  <a:srgbClr val="0070C0"/>
                </a:solidFill>
                <a:latin typeface="Arial Narrow" panose="020B0606020202030204" pitchFamily="34" charset="0"/>
              </a:rPr>
            </a:br>
            <a:r>
              <a:rPr lang="en-US" dirty="0" smtClean="0">
                <a:solidFill>
                  <a:srgbClr val="0070C0"/>
                </a:solidFill>
                <a:latin typeface="Arial Narrow" panose="020B0606020202030204" pitchFamily="34" charset="0"/>
              </a:rPr>
              <a:t/>
            </a:r>
            <a:br>
              <a:rPr lang="en-US" dirty="0" smtClean="0">
                <a:solidFill>
                  <a:srgbClr val="0070C0"/>
                </a:solidFill>
                <a:latin typeface="Arial Narrow" panose="020B0606020202030204" pitchFamily="34" charset="0"/>
              </a:rPr>
            </a:br>
            <a:r>
              <a:rPr lang="en-US" dirty="0" smtClean="0">
                <a:solidFill>
                  <a:srgbClr val="0070C0"/>
                </a:solidFill>
                <a:latin typeface="Arial Narrow" panose="020B0606020202030204" pitchFamily="34" charset="0"/>
              </a:rPr>
              <a:t/>
            </a:r>
            <a:br>
              <a:rPr lang="en-US" dirty="0" smtClean="0">
                <a:solidFill>
                  <a:srgbClr val="0070C0"/>
                </a:solidFill>
                <a:latin typeface="Arial Narrow" panose="020B0606020202030204" pitchFamily="34" charset="0"/>
              </a:rPr>
            </a:br>
            <a:r>
              <a:rPr lang="en-US" dirty="0" smtClean="0">
                <a:solidFill>
                  <a:srgbClr val="0070C0"/>
                </a:solidFill>
                <a:latin typeface="Arial Narrow" panose="020B0606020202030204" pitchFamily="34" charset="0"/>
              </a:rPr>
              <a:t/>
            </a:r>
            <a:br>
              <a:rPr lang="en-US" dirty="0" smtClean="0">
                <a:solidFill>
                  <a:srgbClr val="0070C0"/>
                </a:solidFill>
                <a:latin typeface="Arial Narrow" panose="020B0606020202030204" pitchFamily="34" charset="0"/>
              </a:rPr>
            </a:br>
            <a:r>
              <a:rPr lang="en-US" dirty="0" smtClean="0">
                <a:solidFill>
                  <a:srgbClr val="0070C0"/>
                </a:solidFill>
                <a:latin typeface="Arial Narrow" panose="020B0606020202030204" pitchFamily="34" charset="0"/>
              </a:rPr>
              <a:t/>
            </a:r>
            <a:br>
              <a:rPr lang="en-US" dirty="0" smtClean="0">
                <a:solidFill>
                  <a:srgbClr val="0070C0"/>
                </a:solidFill>
                <a:latin typeface="Arial Narrow" panose="020B0606020202030204" pitchFamily="34" charset="0"/>
              </a:rPr>
            </a:br>
            <a:r>
              <a:rPr lang="en-US" dirty="0" smtClean="0">
                <a:solidFill>
                  <a:srgbClr val="0070C0"/>
                </a:solidFill>
                <a:latin typeface="Arial Narrow" panose="020B0606020202030204" pitchFamily="34" charset="0"/>
              </a:rPr>
              <a:t/>
            </a:r>
            <a:br>
              <a:rPr lang="en-US" dirty="0" smtClean="0">
                <a:solidFill>
                  <a:srgbClr val="0070C0"/>
                </a:solidFill>
                <a:latin typeface="Arial Narrow" panose="020B0606020202030204" pitchFamily="34" charset="0"/>
              </a:rPr>
            </a:br>
            <a:r>
              <a:rPr lang="en-US" sz="9600" b="1" dirty="0" smtClean="0">
                <a:latin typeface="Arial Narrow" panose="020B0606020202030204" pitchFamily="34" charset="0"/>
              </a:rPr>
              <a:t> </a:t>
            </a:r>
            <a:r>
              <a:rPr lang="en-US" sz="3100" b="1" dirty="0" smtClean="0">
                <a:effectLst>
                  <a:outerShdw blurRad="38100" dist="38100" dir="2700000" algn="tl">
                    <a:srgbClr val="000000">
                      <a:alpha val="43137"/>
                    </a:srgbClr>
                  </a:outerShdw>
                </a:effectLst>
                <a:latin typeface="Arial Narrow" panose="020B0606020202030204" pitchFamily="34" charset="0"/>
                <a:ea typeface="+mn-ea"/>
                <a:cs typeface="+mn-cs"/>
              </a:rPr>
              <a:t>The Hashemite Kingdom of Jordan </a:t>
            </a:r>
            <a:br>
              <a:rPr lang="en-US" sz="3100" b="1" dirty="0" smtClean="0">
                <a:effectLst>
                  <a:outerShdw blurRad="38100" dist="38100" dir="2700000" algn="tl">
                    <a:srgbClr val="000000">
                      <a:alpha val="43137"/>
                    </a:srgbClr>
                  </a:outerShdw>
                </a:effectLst>
                <a:latin typeface="Arial Narrow" panose="020B0606020202030204" pitchFamily="34" charset="0"/>
                <a:ea typeface="+mn-ea"/>
                <a:cs typeface="+mn-cs"/>
              </a:rPr>
            </a:br>
            <a:r>
              <a:rPr lang="en-US" sz="3100" b="1" dirty="0" smtClean="0">
                <a:effectLst>
                  <a:outerShdw blurRad="38100" dist="38100" dir="2700000" algn="tl">
                    <a:srgbClr val="000000">
                      <a:alpha val="43137"/>
                    </a:srgbClr>
                  </a:outerShdw>
                </a:effectLst>
                <a:latin typeface="Arial Narrow" panose="020B0606020202030204" pitchFamily="34" charset="0"/>
                <a:ea typeface="+mn-ea"/>
                <a:cs typeface="+mn-cs"/>
              </a:rPr>
              <a:t>Telecommunication Regulatory Commission </a:t>
            </a:r>
            <a:r>
              <a:rPr lang="en-US" sz="2700" b="1" dirty="0" smtClean="0">
                <a:latin typeface="Arial Narrow" panose="020B0606020202030204" pitchFamily="34" charset="0"/>
              </a:rPr>
              <a:t/>
            </a:r>
            <a:br>
              <a:rPr lang="en-US" sz="2700" b="1" dirty="0" smtClean="0">
                <a:latin typeface="Arial Narrow" panose="020B0606020202030204" pitchFamily="34" charset="0"/>
              </a:rPr>
            </a:br>
            <a:r>
              <a:rPr lang="en-US" sz="2700" b="1" dirty="0" smtClean="0">
                <a:latin typeface="Arial Narrow" panose="020B0606020202030204" pitchFamily="34" charset="0"/>
              </a:rPr>
              <a:t/>
            </a:r>
            <a:br>
              <a:rPr lang="en-US" sz="2700" b="1" dirty="0" smtClean="0">
                <a:latin typeface="Arial Narrow" panose="020B0606020202030204" pitchFamily="34" charset="0"/>
              </a:rPr>
            </a:br>
            <a:r>
              <a:rPr lang="en-US" sz="2800" b="1" dirty="0" smtClean="0">
                <a:solidFill>
                  <a:schemeClr val="bg2">
                    <a:lumMod val="50000"/>
                  </a:schemeClr>
                </a:solidFill>
              </a:rPr>
              <a:t>Telecom policy and regulation strategy for Jordan </a:t>
            </a:r>
            <a:r>
              <a:rPr lang="en-US" b="1" dirty="0" smtClean="0">
                <a:latin typeface="Arial Narrow" panose="020B0606020202030204" pitchFamily="34" charset="0"/>
              </a:rPr>
              <a:t/>
            </a:r>
            <a:br>
              <a:rPr lang="en-US" b="1" dirty="0" smtClean="0">
                <a:latin typeface="Arial Narrow" panose="020B0606020202030204" pitchFamily="34" charset="0"/>
              </a:rPr>
            </a:br>
            <a:endParaRPr lang="en-US" dirty="0"/>
          </a:p>
        </p:txBody>
      </p:sp>
      <p:sp>
        <p:nvSpPr>
          <p:cNvPr id="3" name="Text Placeholder 2"/>
          <p:cNvSpPr>
            <a:spLocks noGrp="1"/>
          </p:cNvSpPr>
          <p:nvPr>
            <p:ph type="body" idx="1"/>
          </p:nvPr>
        </p:nvSpPr>
        <p:spPr>
          <a:xfrm>
            <a:off x="642450" y="4655127"/>
            <a:ext cx="10363200" cy="2202873"/>
          </a:xfrm>
        </p:spPr>
        <p:txBody>
          <a:bodyPr>
            <a:noAutofit/>
          </a:bodyPr>
          <a:lstStyle/>
          <a:p>
            <a:pPr algn="ctr"/>
            <a:r>
              <a:rPr lang="en-US" sz="2800" b="1" dirty="0" smtClean="0">
                <a:solidFill>
                  <a:schemeClr val="tx1"/>
                </a:solidFill>
                <a:effectLst>
                  <a:outerShdw blurRad="38100" dist="38100" dir="2700000" algn="tl">
                    <a:srgbClr val="000000">
                      <a:alpha val="43137"/>
                    </a:srgbClr>
                  </a:outerShdw>
                </a:effectLst>
                <a:latin typeface="Arial Narrow" panose="020B0606020202030204" pitchFamily="34" charset="0"/>
              </a:rPr>
              <a:t>By</a:t>
            </a:r>
          </a:p>
          <a:p>
            <a:pPr algn="ctr"/>
            <a:r>
              <a:rPr lang="en-US" sz="2800" b="1" dirty="0" smtClean="0">
                <a:solidFill>
                  <a:schemeClr val="tx1"/>
                </a:solidFill>
                <a:effectLst>
                  <a:outerShdw blurRad="38100" dist="38100" dir="2700000" algn="tl">
                    <a:srgbClr val="000000">
                      <a:alpha val="43137"/>
                    </a:srgbClr>
                  </a:outerShdw>
                </a:effectLst>
                <a:latin typeface="Arial Narrow" panose="020B0606020202030204" pitchFamily="34" charset="0"/>
              </a:rPr>
              <a:t>Eng. Salem A. Fakhouri</a:t>
            </a:r>
          </a:p>
          <a:p>
            <a:pPr algn="ctr"/>
            <a:r>
              <a:rPr lang="en-US" sz="2800" b="1" dirty="0" smtClean="0">
                <a:solidFill>
                  <a:schemeClr val="tx1"/>
                </a:solidFill>
                <a:effectLst>
                  <a:outerShdw blurRad="38100" dist="38100" dir="2700000" algn="tl">
                    <a:srgbClr val="000000">
                      <a:alpha val="43137"/>
                    </a:srgbClr>
                  </a:outerShdw>
                </a:effectLst>
                <a:latin typeface="Arial Narrow" panose="020B0606020202030204" pitchFamily="34" charset="0"/>
              </a:rPr>
              <a:t>Head of Beneficiaries Affairs Section</a:t>
            </a:r>
          </a:p>
          <a:p>
            <a:pPr algn="ctr"/>
            <a:r>
              <a:rPr lang="en-US" sz="2800" b="1" dirty="0" smtClean="0">
                <a:solidFill>
                  <a:schemeClr val="tx1"/>
                </a:solidFill>
                <a:effectLst>
                  <a:outerShdw blurRad="38100" dist="38100" dir="2700000" algn="tl">
                    <a:srgbClr val="000000">
                      <a:alpha val="43137"/>
                    </a:srgbClr>
                  </a:outerShdw>
                </a:effectLst>
                <a:latin typeface="Arial Narrow" panose="020B0606020202030204" pitchFamily="34" charset="0"/>
              </a:rPr>
              <a:t>Regulatory Department</a:t>
            </a:r>
          </a:p>
        </p:txBody>
      </p:sp>
      <p:sp>
        <p:nvSpPr>
          <p:cNvPr id="5" name="Date Placeholder 4"/>
          <p:cNvSpPr>
            <a:spLocks noGrp="1"/>
          </p:cNvSpPr>
          <p:nvPr>
            <p:ph type="dt" sz="half" idx="10"/>
          </p:nvPr>
        </p:nvSpPr>
        <p:spPr/>
        <p:txBody>
          <a:bodyPr/>
          <a:lstStyle/>
          <a:p>
            <a:fld id="{36E515D1-81B1-4D4B-979F-C0D0B331BC40}" type="datetime1">
              <a:rPr lang="en-US" smtClean="0"/>
              <a:pPr/>
              <a:t>04-Oct-17</a:t>
            </a:fld>
            <a:endParaRPr lang="en-US"/>
          </a:p>
        </p:txBody>
      </p:sp>
      <p:sp>
        <p:nvSpPr>
          <p:cNvPr id="6" name="Slide Number Placeholder 5"/>
          <p:cNvSpPr>
            <a:spLocks noGrp="1"/>
          </p:cNvSpPr>
          <p:nvPr>
            <p:ph type="sldNum" sz="quarter" idx="12"/>
          </p:nvPr>
        </p:nvSpPr>
        <p:spPr/>
        <p:txBody>
          <a:bodyPr/>
          <a:lstStyle/>
          <a:p>
            <a:fld id="{2D4CDF2F-FD38-441D-A790-DB80E12EE850}" type="slidenum">
              <a:rPr lang="en-US" smtClean="0"/>
              <a:pPr/>
              <a:t>1</a:t>
            </a:fld>
            <a:endParaRPr lang="en-US"/>
          </a:p>
        </p:txBody>
      </p:sp>
      <p:pic>
        <p:nvPicPr>
          <p:cNvPr id="4"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4750131" y="295296"/>
            <a:ext cx="2137558" cy="16997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5" name="Rectangle 4"/>
          <p:cNvSpPr/>
          <p:nvPr/>
        </p:nvSpPr>
        <p:spPr>
          <a:xfrm>
            <a:off x="482527" y="1487905"/>
            <a:ext cx="7040117" cy="954107"/>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Law and Statement of Government Policy</a:t>
            </a:r>
          </a:p>
          <a:p>
            <a:r>
              <a:rPr lang="ar-JO" sz="2800" b="1" dirty="0" smtClean="0">
                <a:effectLst>
                  <a:outerShdw blurRad="38100" dist="38100" dir="2700000" algn="tl">
                    <a:srgbClr val="000000">
                      <a:alpha val="43137"/>
                    </a:srgbClr>
                  </a:outerShdw>
                </a:effectLst>
                <a:latin typeface="Arial Narrow" panose="020B0606020202030204" pitchFamily="34" charset="0"/>
              </a:rPr>
              <a:t> </a:t>
            </a:r>
            <a:r>
              <a:rPr lang="en-US" sz="2800" b="1" dirty="0" smtClean="0">
                <a:effectLst>
                  <a:outerShdw blurRad="38100" dist="38100" dir="2700000" algn="tl">
                    <a:srgbClr val="000000">
                      <a:alpha val="43137"/>
                    </a:srgbClr>
                  </a:outerShdw>
                </a:effectLst>
                <a:latin typeface="Arial Narrow" panose="020B0606020202030204" pitchFamily="34" charset="0"/>
              </a:rPr>
              <a:t> </a:t>
            </a:r>
            <a:endParaRPr lang="en-US" sz="2800" b="1" dirty="0">
              <a:effectLst>
                <a:outerShdw blurRad="38100" dist="38100" dir="2700000" algn="tl">
                  <a:srgbClr val="000000">
                    <a:alpha val="43137"/>
                  </a:srgbClr>
                </a:outerShdw>
              </a:effectLst>
              <a:latin typeface="Arial Narrow" panose="020B0606020202030204" pitchFamily="34" charset="0"/>
            </a:endParaRPr>
          </a:p>
        </p:txBody>
      </p:sp>
      <p:sp>
        <p:nvSpPr>
          <p:cNvPr id="11" name="TextBox 10"/>
          <p:cNvSpPr txBox="1"/>
          <p:nvPr/>
        </p:nvSpPr>
        <p:spPr>
          <a:xfrm>
            <a:off x="1070848" y="2118241"/>
            <a:ext cx="9035054" cy="4832092"/>
          </a:xfrm>
          <a:prstGeom prst="rect">
            <a:avLst/>
          </a:prstGeom>
          <a:noFill/>
        </p:spPr>
        <p:txBody>
          <a:bodyPr wrap="square" rtlCol="0">
            <a:spAutoFit/>
          </a:bodyPr>
          <a:lstStyle/>
          <a:p>
            <a:r>
              <a:rPr lang="en-US" sz="2800" b="1" dirty="0" smtClean="0"/>
              <a:t>3.2 Mitigating the effects of dominance</a:t>
            </a:r>
          </a:p>
          <a:p>
            <a:r>
              <a:rPr lang="en-US" sz="2800" b="1" dirty="0" smtClean="0"/>
              <a:t>3.2.3 Maintaining a culture of regulatory compliance</a:t>
            </a:r>
          </a:p>
          <a:p>
            <a:r>
              <a:rPr lang="en-US" sz="2800" dirty="0" smtClean="0"/>
              <a:t>(55) The Government requires the Commission to act quickly to investigate complaints against licensees by other licensees and to swiftly enforce any orders issued as a result of such investigations. Particular attention should be paid to complaints against dominant operators because such operators have the capability of delaying the introduction of competitive services, or of making those services significantly more expensive.</a:t>
            </a:r>
          </a:p>
          <a:p>
            <a:endParaRPr lang="en-US" sz="2800" dirty="0" smtClean="0"/>
          </a:p>
          <a:p>
            <a:endParaRPr lang="en-US" sz="2800" b="1" dirty="0" smtClean="0"/>
          </a:p>
        </p:txBody>
      </p:sp>
      <p:sp>
        <p:nvSpPr>
          <p:cNvPr id="12" name="TextBox 11"/>
          <p:cNvSpPr txBox="1"/>
          <p:nvPr/>
        </p:nvSpPr>
        <p:spPr>
          <a:xfrm>
            <a:off x="7173431" y="6092842"/>
            <a:ext cx="3319498" cy="400110"/>
          </a:xfrm>
          <a:prstGeom prst="rect">
            <a:avLst/>
          </a:prstGeom>
          <a:noFill/>
        </p:spPr>
        <p:txBody>
          <a:bodyPr wrap="none" rtlCol="0">
            <a:spAutoFit/>
          </a:bodyPr>
          <a:lstStyle/>
          <a:p>
            <a:r>
              <a:rPr lang="en-US" sz="2000" b="1" i="1" dirty="0" smtClean="0"/>
              <a:t>Art 3.2, 3.2.3 of ICT Policy 2012</a:t>
            </a:r>
            <a:endParaRPr lang="en-US" sz="2000" b="1" i="1" dirty="0"/>
          </a:p>
        </p:txBody>
      </p:sp>
      <p:sp>
        <p:nvSpPr>
          <p:cNvPr id="8" name="Date Placeholder 7"/>
          <p:cNvSpPr>
            <a:spLocks noGrp="1"/>
          </p:cNvSpPr>
          <p:nvPr>
            <p:ph type="dt" sz="half" idx="10"/>
          </p:nvPr>
        </p:nvSpPr>
        <p:spPr>
          <a:xfrm>
            <a:off x="10592789" y="6084372"/>
            <a:ext cx="1306945"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10</a:t>
            </a:fld>
            <a:endParaRPr lang="en-US"/>
          </a:p>
        </p:txBody>
      </p:sp>
      <p:sp>
        <p:nvSpPr>
          <p:cNvPr id="10" name="Rectangle 32"/>
          <p:cNvSpPr>
            <a:spLocks noChangeArrowheads="1"/>
          </p:cNvSpPr>
          <p:nvPr/>
        </p:nvSpPr>
        <p:spPr bwMode="gray">
          <a:xfrm>
            <a:off x="337937" y="1569703"/>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5" name="Rectangle 4"/>
          <p:cNvSpPr/>
          <p:nvPr/>
        </p:nvSpPr>
        <p:spPr>
          <a:xfrm>
            <a:off x="482527" y="1677910"/>
            <a:ext cx="10573400" cy="954107"/>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3.2.3</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Maintaining</a:t>
            </a:r>
            <a:r>
              <a:rPr lang="en-US" sz="2800" b="1" dirty="0" smtClean="0"/>
              <a:t> a </a:t>
            </a:r>
            <a:r>
              <a:rPr lang="en-US" sz="2800" b="1" dirty="0" smtClean="0">
                <a:effectLst>
                  <a:outerShdw blurRad="38100" dist="38100" dir="2700000" algn="tl">
                    <a:srgbClr val="000000">
                      <a:alpha val="43137"/>
                    </a:srgbClr>
                  </a:outerShdw>
                </a:effectLst>
                <a:latin typeface="Arial Narrow" panose="020B0606020202030204" pitchFamily="34" charset="0"/>
              </a:rPr>
              <a:t>culture</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of</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regulatory</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compliance</a:t>
            </a:r>
          </a:p>
          <a:p>
            <a:r>
              <a:rPr lang="ar-JO" sz="2800" b="1" dirty="0" smtClean="0">
                <a:effectLst>
                  <a:outerShdw blurRad="38100" dist="38100" dir="2700000" algn="tl">
                    <a:srgbClr val="000000">
                      <a:alpha val="43137"/>
                    </a:srgbClr>
                  </a:outerShdw>
                </a:effectLst>
                <a:latin typeface="Arial Narrow" panose="020B0606020202030204" pitchFamily="34" charset="0"/>
              </a:rPr>
              <a:t> </a:t>
            </a:r>
            <a:r>
              <a:rPr lang="en-US" sz="2800" b="1" dirty="0" smtClean="0">
                <a:effectLst>
                  <a:outerShdw blurRad="38100" dist="38100" dir="2700000" algn="tl">
                    <a:srgbClr val="000000">
                      <a:alpha val="43137"/>
                    </a:srgbClr>
                  </a:outerShdw>
                </a:effectLst>
                <a:latin typeface="Arial Narrow" panose="020B0606020202030204" pitchFamily="34" charset="0"/>
              </a:rPr>
              <a:t> </a:t>
            </a:r>
            <a:endParaRPr lang="en-US" sz="2800" b="1" dirty="0">
              <a:effectLst>
                <a:outerShdw blurRad="38100" dist="38100" dir="2700000" algn="tl">
                  <a:srgbClr val="000000">
                    <a:alpha val="43137"/>
                  </a:srgbClr>
                </a:outerShdw>
              </a:effectLst>
              <a:latin typeface="Arial Narrow" panose="020B0606020202030204" pitchFamily="34" charset="0"/>
            </a:endParaRPr>
          </a:p>
        </p:txBody>
      </p:sp>
      <p:sp>
        <p:nvSpPr>
          <p:cNvPr id="11" name="TextBox 10"/>
          <p:cNvSpPr txBox="1"/>
          <p:nvPr/>
        </p:nvSpPr>
        <p:spPr>
          <a:xfrm>
            <a:off x="1177726" y="2343873"/>
            <a:ext cx="9035054" cy="3539430"/>
          </a:xfrm>
          <a:prstGeom prst="rect">
            <a:avLst/>
          </a:prstGeom>
          <a:noFill/>
        </p:spPr>
        <p:txBody>
          <a:bodyPr wrap="square" rtlCol="0">
            <a:spAutoFit/>
          </a:bodyPr>
          <a:lstStyle/>
          <a:p>
            <a:r>
              <a:rPr lang="en-US" sz="2800" dirty="0" smtClean="0"/>
              <a:t>(56) In order for the Commission to maintain a culture of regulatory compliance, the Government emphasizes that the Commission’s enforcement authority and its ability to attract and retain highly skilled employees be enhanced. The Government also requires expediting the litigation procedures associated with appeal of the Commission’s decisions to Regular Courts, all as stipulated in this 2012 Policy.</a:t>
            </a:r>
            <a:endParaRPr lang="en-US" sz="2800" b="1" dirty="0" smtClean="0"/>
          </a:p>
          <a:p>
            <a:endParaRPr lang="en-US" sz="2800" b="1" dirty="0" smtClean="0"/>
          </a:p>
        </p:txBody>
      </p:sp>
      <p:sp>
        <p:nvSpPr>
          <p:cNvPr id="12" name="TextBox 11"/>
          <p:cNvSpPr txBox="1"/>
          <p:nvPr/>
        </p:nvSpPr>
        <p:spPr>
          <a:xfrm>
            <a:off x="7553441" y="6104718"/>
            <a:ext cx="2918748" cy="400110"/>
          </a:xfrm>
          <a:prstGeom prst="rect">
            <a:avLst/>
          </a:prstGeom>
          <a:noFill/>
        </p:spPr>
        <p:txBody>
          <a:bodyPr wrap="none" rtlCol="0">
            <a:spAutoFit/>
          </a:bodyPr>
          <a:lstStyle/>
          <a:p>
            <a:r>
              <a:rPr lang="en-US" sz="2000" b="1" i="1" dirty="0" smtClean="0"/>
              <a:t>Art 3.2.3 of ICT Policy 2012</a:t>
            </a:r>
            <a:endParaRPr lang="en-US" sz="2000" b="1" i="1" dirty="0"/>
          </a:p>
        </p:txBody>
      </p:sp>
      <p:sp>
        <p:nvSpPr>
          <p:cNvPr id="8" name="Date Placeholder 7"/>
          <p:cNvSpPr>
            <a:spLocks noGrp="1"/>
          </p:cNvSpPr>
          <p:nvPr>
            <p:ph type="dt" sz="half" idx="10"/>
          </p:nvPr>
        </p:nvSpPr>
        <p:spPr>
          <a:xfrm>
            <a:off x="10592789" y="6084372"/>
            <a:ext cx="1306945"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11</a:t>
            </a:fld>
            <a:endParaRPr lang="en-US"/>
          </a:p>
        </p:txBody>
      </p:sp>
      <p:sp>
        <p:nvSpPr>
          <p:cNvPr id="10" name="Rectangle 32"/>
          <p:cNvSpPr>
            <a:spLocks noChangeArrowheads="1"/>
          </p:cNvSpPr>
          <p:nvPr/>
        </p:nvSpPr>
        <p:spPr bwMode="gray">
          <a:xfrm>
            <a:off x="373563" y="1747833"/>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5" name="Rectangle 4"/>
          <p:cNvSpPr/>
          <p:nvPr/>
        </p:nvSpPr>
        <p:spPr>
          <a:xfrm>
            <a:off x="553779" y="1666034"/>
            <a:ext cx="10502148" cy="954107"/>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3.2.4</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Reviewing</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the</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General</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Government</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Policy</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for</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Universal</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Service</a:t>
            </a:r>
          </a:p>
          <a:p>
            <a:r>
              <a:rPr lang="ar-JO" sz="2800" b="1" dirty="0" smtClean="0">
                <a:effectLst>
                  <a:outerShdw blurRad="38100" dist="38100" dir="2700000" algn="tl">
                    <a:srgbClr val="000000">
                      <a:alpha val="43137"/>
                    </a:srgbClr>
                  </a:outerShdw>
                </a:effectLst>
                <a:latin typeface="Arial Narrow" panose="020B0606020202030204" pitchFamily="34" charset="0"/>
              </a:rPr>
              <a:t> </a:t>
            </a:r>
            <a:r>
              <a:rPr lang="en-US" sz="2800" b="1" dirty="0" smtClean="0">
                <a:effectLst>
                  <a:outerShdw blurRad="38100" dist="38100" dir="2700000" algn="tl">
                    <a:srgbClr val="000000">
                      <a:alpha val="43137"/>
                    </a:srgbClr>
                  </a:outerShdw>
                </a:effectLst>
                <a:latin typeface="Arial Narrow" panose="020B0606020202030204" pitchFamily="34" charset="0"/>
              </a:rPr>
              <a:t> </a:t>
            </a:r>
            <a:endParaRPr lang="en-US" sz="2800" b="1" dirty="0">
              <a:effectLst>
                <a:outerShdw blurRad="38100" dist="38100" dir="2700000" algn="tl">
                  <a:srgbClr val="000000">
                    <a:alpha val="43137"/>
                  </a:srgbClr>
                </a:outerShdw>
              </a:effectLst>
              <a:latin typeface="Arial Narrow" panose="020B0606020202030204" pitchFamily="34" charset="0"/>
            </a:endParaRPr>
          </a:p>
        </p:txBody>
      </p:sp>
      <p:sp>
        <p:nvSpPr>
          <p:cNvPr id="12" name="TextBox 11"/>
          <p:cNvSpPr txBox="1"/>
          <p:nvPr/>
        </p:nvSpPr>
        <p:spPr>
          <a:xfrm>
            <a:off x="7553441" y="6104718"/>
            <a:ext cx="2667077" cy="400110"/>
          </a:xfrm>
          <a:prstGeom prst="rect">
            <a:avLst/>
          </a:prstGeom>
          <a:noFill/>
        </p:spPr>
        <p:txBody>
          <a:bodyPr wrap="none" rtlCol="0">
            <a:spAutoFit/>
          </a:bodyPr>
          <a:lstStyle/>
          <a:p>
            <a:r>
              <a:rPr lang="en-US" sz="2000" b="1" i="1" dirty="0" smtClean="0"/>
              <a:t>Art 31 of ICT Policy 2012</a:t>
            </a:r>
            <a:endParaRPr lang="en-US" sz="2000" b="1" i="1" dirty="0"/>
          </a:p>
        </p:txBody>
      </p:sp>
      <p:sp>
        <p:nvSpPr>
          <p:cNvPr id="8" name="Date Placeholder 7"/>
          <p:cNvSpPr>
            <a:spLocks noGrp="1"/>
          </p:cNvSpPr>
          <p:nvPr>
            <p:ph type="dt" sz="half" idx="10"/>
          </p:nvPr>
        </p:nvSpPr>
        <p:spPr>
          <a:xfrm>
            <a:off x="10592789" y="6084372"/>
            <a:ext cx="1306945"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12</a:t>
            </a:fld>
            <a:endParaRPr lang="en-US"/>
          </a:p>
        </p:txBody>
      </p:sp>
      <p:sp>
        <p:nvSpPr>
          <p:cNvPr id="10" name="Rectangle 32"/>
          <p:cNvSpPr>
            <a:spLocks noChangeArrowheads="1"/>
          </p:cNvSpPr>
          <p:nvPr/>
        </p:nvSpPr>
        <p:spPr bwMode="gray">
          <a:xfrm>
            <a:off x="373563" y="1759708"/>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
        <p:nvSpPr>
          <p:cNvPr id="13" name="Rectangle 12"/>
          <p:cNvSpPr/>
          <p:nvPr/>
        </p:nvSpPr>
        <p:spPr>
          <a:xfrm>
            <a:off x="1041069" y="2612572"/>
            <a:ext cx="10466120" cy="3046988"/>
          </a:xfrm>
          <a:prstGeom prst="rect">
            <a:avLst/>
          </a:prstGeom>
        </p:spPr>
        <p:txBody>
          <a:bodyPr wrap="square">
            <a:spAutoFit/>
          </a:bodyPr>
          <a:lstStyle/>
          <a:p>
            <a:r>
              <a:rPr lang="en-US" sz="2400" dirty="0" smtClean="0"/>
              <a:t>(57) The Government requires the Ministry to keep the General Government Policy for Universal Service under review, to ensure the correct balance between the freedom of operators to offer the competing services of their choice and the need to ensure the affordability and availability of telecommunications services throughout the Kingdom. Among the issues that should be addressed in these periodic reviews are the following:</a:t>
            </a:r>
          </a:p>
          <a:p>
            <a:pPr>
              <a:buFont typeface="Wingdings" pitchFamily="2" charset="2"/>
              <a:buChar char="Ø"/>
            </a:pPr>
            <a:r>
              <a:rPr lang="en-US" sz="2400" dirty="0" smtClean="0"/>
              <a:t>The type of services to be provided under the General Government Policy for Universal Service, for example broadband service;</a:t>
            </a:r>
          </a:p>
          <a:p>
            <a:pPr>
              <a:buFont typeface="Wingdings" pitchFamily="2" charset="2"/>
              <a:buChar char="Ø"/>
            </a:pPr>
            <a:r>
              <a:rPr lang="en-US" sz="2400" dirty="0" smtClean="0"/>
              <a:t> Alternative methods of funding and distribution of support.</a:t>
            </a:r>
            <a:endParaRPr lang="en-US" sz="2400" dirty="0"/>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5" name="Rectangle 4"/>
          <p:cNvSpPr/>
          <p:nvPr/>
        </p:nvSpPr>
        <p:spPr>
          <a:xfrm>
            <a:off x="482527" y="1487905"/>
            <a:ext cx="7040117" cy="954107"/>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3.3</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Enhancing</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Internet</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Access</a:t>
            </a:r>
          </a:p>
          <a:p>
            <a:r>
              <a:rPr lang="ar-JO" sz="2800" b="1" dirty="0" smtClean="0">
                <a:effectLst>
                  <a:outerShdw blurRad="38100" dist="38100" dir="2700000" algn="tl">
                    <a:srgbClr val="000000">
                      <a:alpha val="43137"/>
                    </a:srgbClr>
                  </a:outerShdw>
                </a:effectLst>
                <a:latin typeface="Arial Narrow" panose="020B0606020202030204" pitchFamily="34" charset="0"/>
              </a:rPr>
              <a:t> </a:t>
            </a:r>
            <a:r>
              <a:rPr lang="en-US" sz="2800" b="1" dirty="0" smtClean="0">
                <a:effectLst>
                  <a:outerShdw blurRad="38100" dist="38100" dir="2700000" algn="tl">
                    <a:srgbClr val="000000">
                      <a:alpha val="43137"/>
                    </a:srgbClr>
                  </a:outerShdw>
                </a:effectLst>
                <a:latin typeface="Arial Narrow" panose="020B0606020202030204" pitchFamily="34" charset="0"/>
              </a:rPr>
              <a:t> </a:t>
            </a:r>
            <a:endParaRPr lang="en-US" sz="2800" b="1" dirty="0">
              <a:effectLst>
                <a:outerShdw blurRad="38100" dist="38100" dir="2700000" algn="tl">
                  <a:srgbClr val="000000">
                    <a:alpha val="43137"/>
                  </a:srgbClr>
                </a:outerShdw>
              </a:effectLst>
              <a:latin typeface="Arial Narrow" panose="020B0606020202030204" pitchFamily="34" charset="0"/>
            </a:endParaRPr>
          </a:p>
        </p:txBody>
      </p:sp>
      <p:sp>
        <p:nvSpPr>
          <p:cNvPr id="12" name="TextBox 11"/>
          <p:cNvSpPr txBox="1"/>
          <p:nvPr/>
        </p:nvSpPr>
        <p:spPr>
          <a:xfrm>
            <a:off x="8123457" y="6199720"/>
            <a:ext cx="2667077" cy="400110"/>
          </a:xfrm>
          <a:prstGeom prst="rect">
            <a:avLst/>
          </a:prstGeom>
          <a:noFill/>
        </p:spPr>
        <p:txBody>
          <a:bodyPr wrap="none" rtlCol="0">
            <a:spAutoFit/>
          </a:bodyPr>
          <a:lstStyle/>
          <a:p>
            <a:r>
              <a:rPr lang="en-US" sz="2000" b="1" i="1" dirty="0" smtClean="0"/>
              <a:t>Art 31 of ICT Policy 2012</a:t>
            </a:r>
            <a:endParaRPr lang="en-US" sz="2000" b="1" i="1" dirty="0"/>
          </a:p>
        </p:txBody>
      </p:sp>
      <p:sp>
        <p:nvSpPr>
          <p:cNvPr id="8" name="Date Placeholder 7"/>
          <p:cNvSpPr>
            <a:spLocks noGrp="1"/>
          </p:cNvSpPr>
          <p:nvPr>
            <p:ph type="dt" sz="half" idx="10"/>
          </p:nvPr>
        </p:nvSpPr>
        <p:spPr>
          <a:xfrm>
            <a:off x="10592789" y="6084372"/>
            <a:ext cx="1306945"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13</a:t>
            </a:fld>
            <a:endParaRPr lang="en-US"/>
          </a:p>
        </p:txBody>
      </p:sp>
      <p:sp>
        <p:nvSpPr>
          <p:cNvPr id="10" name="Rectangle 32"/>
          <p:cNvSpPr>
            <a:spLocks noChangeArrowheads="1"/>
          </p:cNvSpPr>
          <p:nvPr/>
        </p:nvSpPr>
        <p:spPr bwMode="gray">
          <a:xfrm>
            <a:off x="337937" y="1569703"/>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
        <p:nvSpPr>
          <p:cNvPr id="14" name="Rectangle 13"/>
          <p:cNvSpPr/>
          <p:nvPr/>
        </p:nvSpPr>
        <p:spPr>
          <a:xfrm>
            <a:off x="676894" y="2496327"/>
            <a:ext cx="11091553" cy="1569660"/>
          </a:xfrm>
          <a:prstGeom prst="rect">
            <a:avLst/>
          </a:prstGeom>
        </p:spPr>
        <p:txBody>
          <a:bodyPr wrap="square">
            <a:spAutoFit/>
          </a:bodyPr>
          <a:lstStyle/>
          <a:p>
            <a:r>
              <a:rPr lang="en-US" sz="2400" dirty="0" smtClean="0"/>
              <a:t>(61) Government encourages the Commission to assist in achieving the goal of significantly increasing the level of Internet penetration, particularly broadband access, in all areas of Jordan by considering a variety of actions, including,</a:t>
            </a:r>
          </a:p>
          <a:p>
            <a:endParaRPr lang="en-US" sz="2400" dirty="0"/>
          </a:p>
        </p:txBody>
      </p:sp>
      <p:sp>
        <p:nvSpPr>
          <p:cNvPr id="15" name="Rectangle 14"/>
          <p:cNvSpPr/>
          <p:nvPr/>
        </p:nvSpPr>
        <p:spPr>
          <a:xfrm>
            <a:off x="756063" y="3751636"/>
            <a:ext cx="11166764" cy="1200329"/>
          </a:xfrm>
          <a:prstGeom prst="rect">
            <a:avLst/>
          </a:prstGeom>
        </p:spPr>
        <p:txBody>
          <a:bodyPr wrap="square">
            <a:spAutoFit/>
          </a:bodyPr>
          <a:lstStyle/>
          <a:p>
            <a:pPr>
              <a:buFont typeface="Wingdings" pitchFamily="2" charset="2"/>
              <a:buChar char="Ø"/>
            </a:pPr>
            <a:r>
              <a:rPr lang="en-US" sz="2400" dirty="0" smtClean="0"/>
              <a:t>Supporting the further deployment of new technologies and maximizing the benefit from the frequencies that will become available as a result of transition to digital broadcasting in order to increase and extend Internet access.</a:t>
            </a:r>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5" name="Rectangle 4"/>
          <p:cNvSpPr/>
          <p:nvPr/>
        </p:nvSpPr>
        <p:spPr>
          <a:xfrm>
            <a:off x="482527" y="1487905"/>
            <a:ext cx="7040117" cy="954107"/>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3.3</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Enhancing</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Internet</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Access</a:t>
            </a:r>
          </a:p>
          <a:p>
            <a:r>
              <a:rPr lang="ar-JO" sz="2800" b="1" dirty="0" smtClean="0">
                <a:effectLst>
                  <a:outerShdw blurRad="38100" dist="38100" dir="2700000" algn="tl">
                    <a:srgbClr val="000000">
                      <a:alpha val="43137"/>
                    </a:srgbClr>
                  </a:outerShdw>
                </a:effectLst>
                <a:latin typeface="Arial Narrow" panose="020B0606020202030204" pitchFamily="34" charset="0"/>
              </a:rPr>
              <a:t> </a:t>
            </a:r>
            <a:r>
              <a:rPr lang="en-US" sz="2800" b="1" dirty="0" smtClean="0">
                <a:effectLst>
                  <a:outerShdw blurRad="38100" dist="38100" dir="2700000" algn="tl">
                    <a:srgbClr val="000000">
                      <a:alpha val="43137"/>
                    </a:srgbClr>
                  </a:outerShdw>
                </a:effectLst>
                <a:latin typeface="Arial Narrow" panose="020B0606020202030204" pitchFamily="34" charset="0"/>
              </a:rPr>
              <a:t> </a:t>
            </a:r>
            <a:endParaRPr lang="en-US" sz="2800" b="1" dirty="0">
              <a:effectLst>
                <a:outerShdw blurRad="38100" dist="38100" dir="2700000" algn="tl">
                  <a:srgbClr val="000000">
                    <a:alpha val="43137"/>
                  </a:srgbClr>
                </a:outerShdw>
              </a:effectLst>
              <a:latin typeface="Arial Narrow" panose="020B0606020202030204" pitchFamily="34" charset="0"/>
            </a:endParaRPr>
          </a:p>
        </p:txBody>
      </p:sp>
      <p:sp>
        <p:nvSpPr>
          <p:cNvPr id="12" name="TextBox 11"/>
          <p:cNvSpPr txBox="1"/>
          <p:nvPr/>
        </p:nvSpPr>
        <p:spPr>
          <a:xfrm>
            <a:off x="8016579" y="6199720"/>
            <a:ext cx="2667077" cy="400110"/>
          </a:xfrm>
          <a:prstGeom prst="rect">
            <a:avLst/>
          </a:prstGeom>
          <a:noFill/>
        </p:spPr>
        <p:txBody>
          <a:bodyPr wrap="none" rtlCol="0">
            <a:spAutoFit/>
          </a:bodyPr>
          <a:lstStyle/>
          <a:p>
            <a:r>
              <a:rPr lang="en-US" sz="2000" b="1" i="1" dirty="0" smtClean="0"/>
              <a:t>Art 31 of ICT Policy 2012</a:t>
            </a:r>
            <a:endParaRPr lang="en-US" sz="2000" b="1" i="1" dirty="0"/>
          </a:p>
        </p:txBody>
      </p:sp>
      <p:sp>
        <p:nvSpPr>
          <p:cNvPr id="8" name="Date Placeholder 7"/>
          <p:cNvSpPr>
            <a:spLocks noGrp="1"/>
          </p:cNvSpPr>
          <p:nvPr>
            <p:ph type="dt" sz="half" idx="10"/>
          </p:nvPr>
        </p:nvSpPr>
        <p:spPr>
          <a:xfrm>
            <a:off x="10592789" y="6084372"/>
            <a:ext cx="1306945"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14</a:t>
            </a:fld>
            <a:endParaRPr lang="en-US"/>
          </a:p>
        </p:txBody>
      </p:sp>
      <p:sp>
        <p:nvSpPr>
          <p:cNvPr id="10" name="Rectangle 32"/>
          <p:cNvSpPr>
            <a:spLocks noChangeArrowheads="1"/>
          </p:cNvSpPr>
          <p:nvPr/>
        </p:nvSpPr>
        <p:spPr bwMode="gray">
          <a:xfrm>
            <a:off x="337937" y="1569703"/>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
        <p:nvSpPr>
          <p:cNvPr id="14" name="Rectangle 13"/>
          <p:cNvSpPr/>
          <p:nvPr/>
        </p:nvSpPr>
        <p:spPr>
          <a:xfrm>
            <a:off x="641267" y="2615080"/>
            <a:ext cx="11091553" cy="1569660"/>
          </a:xfrm>
          <a:prstGeom prst="rect">
            <a:avLst/>
          </a:prstGeom>
        </p:spPr>
        <p:txBody>
          <a:bodyPr wrap="square">
            <a:spAutoFit/>
          </a:bodyPr>
          <a:lstStyle/>
          <a:p>
            <a:r>
              <a:rPr lang="en-US" sz="2400" dirty="0" smtClean="0"/>
              <a:t>(61) Government encourages the Commission to assist in achieving the goal of significantly increasing the level of Internet penetration, particularly broadband access, in all areas of Jordan by considering a variety of actions, including,</a:t>
            </a:r>
          </a:p>
          <a:p>
            <a:endParaRPr lang="en-US" sz="2400" dirty="0"/>
          </a:p>
        </p:txBody>
      </p:sp>
      <p:sp>
        <p:nvSpPr>
          <p:cNvPr id="15" name="Rectangle 14"/>
          <p:cNvSpPr/>
          <p:nvPr/>
        </p:nvSpPr>
        <p:spPr>
          <a:xfrm>
            <a:off x="649185" y="3811012"/>
            <a:ext cx="11166764" cy="1938992"/>
          </a:xfrm>
          <a:prstGeom prst="rect">
            <a:avLst/>
          </a:prstGeom>
        </p:spPr>
        <p:txBody>
          <a:bodyPr wrap="square">
            <a:spAutoFit/>
          </a:bodyPr>
          <a:lstStyle/>
          <a:p>
            <a:pPr>
              <a:buFont typeface="Wingdings" pitchFamily="2" charset="2"/>
              <a:buChar char="Ø"/>
            </a:pPr>
            <a:r>
              <a:rPr lang="en-US" sz="2400" dirty="0" smtClean="0"/>
              <a:t>Enforcing infrastructure and facilities sharing between operators, and encouraging sharing of facilities with public utilities (such as electricity providers), at reasonable prices and conditions, in order to reduce the costs of providing and extending Internet service.</a:t>
            </a:r>
          </a:p>
          <a:p>
            <a:r>
              <a:rPr lang="en-US" sz="2400" dirty="0" smtClean="0"/>
              <a:t>access services at each feasible location, including access to associated facilities and basis. services, on a non-discriminatory </a:t>
            </a:r>
            <a:endParaRPr lang="en-US" sz="2400" dirty="0"/>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11" name="TextBox 10"/>
          <p:cNvSpPr txBox="1"/>
          <p:nvPr/>
        </p:nvSpPr>
        <p:spPr>
          <a:xfrm>
            <a:off x="500833" y="1583852"/>
            <a:ext cx="9035054" cy="52322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3.3</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Enhancing</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Internet</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Access</a:t>
            </a:r>
          </a:p>
        </p:txBody>
      </p:sp>
      <p:sp>
        <p:nvSpPr>
          <p:cNvPr id="12" name="TextBox 11"/>
          <p:cNvSpPr txBox="1"/>
          <p:nvPr/>
        </p:nvSpPr>
        <p:spPr>
          <a:xfrm>
            <a:off x="7980952" y="6128469"/>
            <a:ext cx="2667077" cy="400110"/>
          </a:xfrm>
          <a:prstGeom prst="rect">
            <a:avLst/>
          </a:prstGeom>
          <a:noFill/>
        </p:spPr>
        <p:txBody>
          <a:bodyPr wrap="none" rtlCol="0">
            <a:spAutoFit/>
          </a:bodyPr>
          <a:lstStyle/>
          <a:p>
            <a:r>
              <a:rPr lang="en-US" sz="2000" b="1" i="1" dirty="0" smtClean="0"/>
              <a:t>Art 31 of ICT Policy 2012</a:t>
            </a:r>
            <a:endParaRPr lang="en-US" sz="2000" b="1" i="1" dirty="0"/>
          </a:p>
        </p:txBody>
      </p:sp>
      <p:sp>
        <p:nvSpPr>
          <p:cNvPr id="8" name="Date Placeholder 7"/>
          <p:cNvSpPr>
            <a:spLocks noGrp="1"/>
          </p:cNvSpPr>
          <p:nvPr>
            <p:ph type="dt" sz="half" idx="10"/>
          </p:nvPr>
        </p:nvSpPr>
        <p:spPr>
          <a:xfrm>
            <a:off x="10592789" y="6084372"/>
            <a:ext cx="1306945"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15</a:t>
            </a:fld>
            <a:endParaRPr lang="en-US"/>
          </a:p>
        </p:txBody>
      </p:sp>
      <p:sp>
        <p:nvSpPr>
          <p:cNvPr id="10" name="Rectangle 32"/>
          <p:cNvSpPr>
            <a:spLocks noChangeArrowheads="1"/>
          </p:cNvSpPr>
          <p:nvPr/>
        </p:nvSpPr>
        <p:spPr bwMode="gray">
          <a:xfrm>
            <a:off x="337937" y="1569703"/>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
        <p:nvSpPr>
          <p:cNvPr id="14" name="Rectangle 13"/>
          <p:cNvSpPr/>
          <p:nvPr/>
        </p:nvSpPr>
        <p:spPr>
          <a:xfrm>
            <a:off x="570016" y="2555703"/>
            <a:ext cx="10711543" cy="1569660"/>
          </a:xfrm>
          <a:prstGeom prst="rect">
            <a:avLst/>
          </a:prstGeom>
        </p:spPr>
        <p:txBody>
          <a:bodyPr wrap="square">
            <a:spAutoFit/>
          </a:bodyPr>
          <a:lstStyle/>
          <a:p>
            <a:r>
              <a:rPr lang="en-US" sz="2400" dirty="0" smtClean="0"/>
              <a:t>(61) Government encourages the Commission to assist in achieving the goal of significantly increasing the level of Internet penetration, particularly broadband access, in all areas of Jordan by considering a variety of actions, including,</a:t>
            </a:r>
          </a:p>
          <a:p>
            <a:endParaRPr lang="en-US" sz="2400" dirty="0"/>
          </a:p>
        </p:txBody>
      </p:sp>
      <p:sp>
        <p:nvSpPr>
          <p:cNvPr id="15" name="Rectangle 14"/>
          <p:cNvSpPr/>
          <p:nvPr/>
        </p:nvSpPr>
        <p:spPr>
          <a:xfrm>
            <a:off x="613557" y="3755664"/>
            <a:ext cx="10537371" cy="1938992"/>
          </a:xfrm>
          <a:prstGeom prst="rect">
            <a:avLst/>
          </a:prstGeom>
        </p:spPr>
        <p:txBody>
          <a:bodyPr wrap="square">
            <a:spAutoFit/>
          </a:bodyPr>
          <a:lstStyle/>
          <a:p>
            <a:pPr>
              <a:buFont typeface="Wingdings" pitchFamily="2" charset="2"/>
              <a:buChar char="Ø"/>
            </a:pPr>
            <a:r>
              <a:rPr lang="en-US" sz="2400" dirty="0" smtClean="0"/>
              <a:t>Ensuring the provision of physical network infrastructure access services such as Local Loop Unbundling and all forms of unbundled and shared access to local loops and sub loops at each feasible location, including access to associated facilities and services on a nondiscriminatory basis</a:t>
            </a:r>
          </a:p>
          <a:p>
            <a:pPr>
              <a:buFont typeface="Wingdings" pitchFamily="2" charset="2"/>
              <a:buChar char="Ø"/>
            </a:pPr>
            <a:r>
              <a:rPr lang="en-US" sz="2400" dirty="0" smtClean="0"/>
              <a:t>Continuing to ensure the introduction of wholesale broadband</a:t>
            </a:r>
            <a:endParaRPr lang="en-US" sz="2400" dirty="0"/>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5" name="Rectangle 4"/>
          <p:cNvSpPr/>
          <p:nvPr/>
        </p:nvSpPr>
        <p:spPr>
          <a:xfrm>
            <a:off x="577529" y="1606658"/>
            <a:ext cx="7040117" cy="954107"/>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3.3</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Enhancing</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Internet</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Access</a:t>
            </a:r>
          </a:p>
          <a:p>
            <a:r>
              <a:rPr lang="ar-JO" sz="2800" b="1" dirty="0" smtClean="0">
                <a:effectLst>
                  <a:outerShdw blurRad="38100" dist="38100" dir="2700000" algn="tl">
                    <a:srgbClr val="000000">
                      <a:alpha val="43137"/>
                    </a:srgbClr>
                  </a:outerShdw>
                </a:effectLst>
                <a:latin typeface="Arial Narrow" panose="020B0606020202030204" pitchFamily="34" charset="0"/>
              </a:rPr>
              <a:t> </a:t>
            </a:r>
            <a:r>
              <a:rPr lang="en-US" sz="2800" b="1" dirty="0" smtClean="0">
                <a:effectLst>
                  <a:outerShdw blurRad="38100" dist="38100" dir="2700000" algn="tl">
                    <a:srgbClr val="000000">
                      <a:alpha val="43137"/>
                    </a:srgbClr>
                  </a:outerShdw>
                </a:effectLst>
                <a:latin typeface="Arial Narrow" panose="020B0606020202030204" pitchFamily="34" charset="0"/>
              </a:rPr>
              <a:t> </a:t>
            </a:r>
            <a:endParaRPr lang="en-US" sz="2800" b="1" dirty="0">
              <a:effectLst>
                <a:outerShdw blurRad="38100" dist="38100" dir="2700000" algn="tl">
                  <a:srgbClr val="000000">
                    <a:alpha val="43137"/>
                  </a:srgbClr>
                </a:outerShdw>
              </a:effectLst>
              <a:latin typeface="Arial Narrow" panose="020B0606020202030204" pitchFamily="34" charset="0"/>
            </a:endParaRPr>
          </a:p>
        </p:txBody>
      </p:sp>
      <p:sp>
        <p:nvSpPr>
          <p:cNvPr id="12" name="TextBox 11"/>
          <p:cNvSpPr txBox="1"/>
          <p:nvPr/>
        </p:nvSpPr>
        <p:spPr>
          <a:xfrm>
            <a:off x="7909701" y="6080968"/>
            <a:ext cx="2667077" cy="400110"/>
          </a:xfrm>
          <a:prstGeom prst="rect">
            <a:avLst/>
          </a:prstGeom>
          <a:noFill/>
        </p:spPr>
        <p:txBody>
          <a:bodyPr wrap="none" rtlCol="0">
            <a:spAutoFit/>
          </a:bodyPr>
          <a:lstStyle/>
          <a:p>
            <a:r>
              <a:rPr lang="en-US" sz="2000" b="1" i="1" dirty="0" smtClean="0"/>
              <a:t>Art 31 of ICT Policy 2012</a:t>
            </a:r>
            <a:endParaRPr lang="en-US" sz="2000" b="1" i="1" dirty="0"/>
          </a:p>
        </p:txBody>
      </p:sp>
      <p:sp>
        <p:nvSpPr>
          <p:cNvPr id="8" name="Date Placeholder 7"/>
          <p:cNvSpPr>
            <a:spLocks noGrp="1"/>
          </p:cNvSpPr>
          <p:nvPr>
            <p:ph type="dt" sz="half" idx="10"/>
          </p:nvPr>
        </p:nvSpPr>
        <p:spPr>
          <a:xfrm>
            <a:off x="10592789" y="6084372"/>
            <a:ext cx="1306945"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16</a:t>
            </a:fld>
            <a:endParaRPr lang="en-US"/>
          </a:p>
        </p:txBody>
      </p:sp>
      <p:sp>
        <p:nvSpPr>
          <p:cNvPr id="10" name="Rectangle 32"/>
          <p:cNvSpPr>
            <a:spLocks noChangeArrowheads="1"/>
          </p:cNvSpPr>
          <p:nvPr/>
        </p:nvSpPr>
        <p:spPr bwMode="gray">
          <a:xfrm>
            <a:off x="397313" y="1700332"/>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
        <p:nvSpPr>
          <p:cNvPr id="13" name="Rectangle 12"/>
          <p:cNvSpPr/>
          <p:nvPr/>
        </p:nvSpPr>
        <p:spPr>
          <a:xfrm>
            <a:off x="1124198" y="2627645"/>
            <a:ext cx="10382992" cy="3416320"/>
          </a:xfrm>
          <a:prstGeom prst="rect">
            <a:avLst/>
          </a:prstGeom>
        </p:spPr>
        <p:txBody>
          <a:bodyPr wrap="square">
            <a:spAutoFit/>
          </a:bodyPr>
          <a:lstStyle/>
          <a:p>
            <a:r>
              <a:rPr lang="en-US" sz="2400" dirty="0" smtClean="0"/>
              <a:t>The spread of broadband Internet access in the Kingdom increased in line with the Government's policy document and that document knew as a national goal to make the prevalence of up to about 50% in five years. The total growth in the prevalence of online users in Jordan nearly 60% in the last three years, prevalence increased from 20% in 2007 to around 32% in mid-2010.  Based on the statement of Government policy on communications and information technology sectors and 2012 mail: (61) to encourage the Government body to help achieve the goal of increasing the level of private broadband Internet penetration throughout Jordan, by taking into account a variety of Procedures, including but not limited to, the following: </a:t>
            </a:r>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5" name="Rectangle 4"/>
          <p:cNvSpPr/>
          <p:nvPr/>
        </p:nvSpPr>
        <p:spPr>
          <a:xfrm>
            <a:off x="482527" y="1487905"/>
            <a:ext cx="7040117" cy="954107"/>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3.3</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Enhancing</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Internet</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Access</a:t>
            </a:r>
          </a:p>
          <a:p>
            <a:r>
              <a:rPr lang="ar-JO" sz="2800" b="1" dirty="0" smtClean="0">
                <a:effectLst>
                  <a:outerShdw blurRad="38100" dist="38100" dir="2700000" algn="tl">
                    <a:srgbClr val="000000">
                      <a:alpha val="43137"/>
                    </a:srgbClr>
                  </a:outerShdw>
                </a:effectLst>
                <a:latin typeface="Arial Narrow" panose="020B0606020202030204" pitchFamily="34" charset="0"/>
              </a:rPr>
              <a:t> </a:t>
            </a:r>
            <a:r>
              <a:rPr lang="en-US" sz="2800" b="1" dirty="0" smtClean="0">
                <a:effectLst>
                  <a:outerShdw blurRad="38100" dist="38100" dir="2700000" algn="tl">
                    <a:srgbClr val="000000">
                      <a:alpha val="43137"/>
                    </a:srgbClr>
                  </a:outerShdw>
                </a:effectLst>
                <a:latin typeface="Arial Narrow" panose="020B0606020202030204" pitchFamily="34" charset="0"/>
              </a:rPr>
              <a:t> </a:t>
            </a:r>
            <a:endParaRPr lang="en-US" sz="2800" b="1" dirty="0">
              <a:effectLst>
                <a:outerShdw blurRad="38100" dist="38100" dir="2700000" algn="tl">
                  <a:srgbClr val="000000">
                    <a:alpha val="43137"/>
                  </a:srgbClr>
                </a:outerShdw>
              </a:effectLst>
              <a:latin typeface="Arial Narrow" panose="020B0606020202030204" pitchFamily="34" charset="0"/>
            </a:endParaRPr>
          </a:p>
        </p:txBody>
      </p:sp>
      <p:sp>
        <p:nvSpPr>
          <p:cNvPr id="12" name="TextBox 11"/>
          <p:cNvSpPr txBox="1"/>
          <p:nvPr/>
        </p:nvSpPr>
        <p:spPr>
          <a:xfrm>
            <a:off x="7885950" y="6092843"/>
            <a:ext cx="2667077" cy="400110"/>
          </a:xfrm>
          <a:prstGeom prst="rect">
            <a:avLst/>
          </a:prstGeom>
          <a:noFill/>
        </p:spPr>
        <p:txBody>
          <a:bodyPr wrap="none" rtlCol="0">
            <a:spAutoFit/>
          </a:bodyPr>
          <a:lstStyle/>
          <a:p>
            <a:r>
              <a:rPr lang="en-US" sz="2000" b="1" i="1" dirty="0" smtClean="0"/>
              <a:t>Art 31 of ICT Policy 2012</a:t>
            </a:r>
            <a:endParaRPr lang="en-US" sz="2000" b="1" i="1" dirty="0"/>
          </a:p>
        </p:txBody>
      </p:sp>
      <p:sp>
        <p:nvSpPr>
          <p:cNvPr id="8" name="Date Placeholder 7"/>
          <p:cNvSpPr>
            <a:spLocks noGrp="1"/>
          </p:cNvSpPr>
          <p:nvPr>
            <p:ph type="dt" sz="half" idx="10"/>
          </p:nvPr>
        </p:nvSpPr>
        <p:spPr>
          <a:xfrm>
            <a:off x="10592789" y="6084372"/>
            <a:ext cx="1306945"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17</a:t>
            </a:fld>
            <a:endParaRPr lang="en-US" dirty="0"/>
          </a:p>
        </p:txBody>
      </p:sp>
      <p:sp>
        <p:nvSpPr>
          <p:cNvPr id="10" name="Rectangle 32"/>
          <p:cNvSpPr>
            <a:spLocks noChangeArrowheads="1"/>
          </p:cNvSpPr>
          <p:nvPr/>
        </p:nvSpPr>
        <p:spPr bwMode="gray">
          <a:xfrm>
            <a:off x="337937" y="1569703"/>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
        <p:nvSpPr>
          <p:cNvPr id="13" name="Rectangle 12"/>
          <p:cNvSpPr/>
          <p:nvPr/>
        </p:nvSpPr>
        <p:spPr>
          <a:xfrm>
            <a:off x="1124198" y="2627645"/>
            <a:ext cx="10382992" cy="3046988"/>
          </a:xfrm>
          <a:prstGeom prst="rect">
            <a:avLst/>
          </a:prstGeom>
        </p:spPr>
        <p:txBody>
          <a:bodyPr wrap="square">
            <a:spAutoFit/>
          </a:bodyPr>
          <a:lstStyle/>
          <a:p>
            <a:pPr lvl="0">
              <a:buFont typeface="Wingdings" pitchFamily="2" charset="2"/>
              <a:buChar char="Ø"/>
            </a:pPr>
            <a:r>
              <a:rPr lang="en-US" sz="2400" dirty="0" smtClean="0"/>
              <a:t>Support increased recruitment of modern technology and optimization of frequencies that will be available as a result of switching to digital broadcast to increase and expand access to the Internet.  </a:t>
            </a:r>
          </a:p>
          <a:p>
            <a:pPr lvl="0">
              <a:buFont typeface="Wingdings" pitchFamily="2" charset="2"/>
              <a:buChar char="Ø"/>
            </a:pPr>
            <a:r>
              <a:rPr lang="en-US" sz="2400" dirty="0" smtClean="0"/>
              <a:t>Requiring operators to participate in infrastructure and facilities, and encourage participation in facilities belonging to the public service.</a:t>
            </a:r>
          </a:p>
          <a:p>
            <a:pPr lvl="0">
              <a:buFont typeface="Wingdings" pitchFamily="2" charset="2"/>
              <a:buChar char="Ø"/>
            </a:pPr>
            <a:r>
              <a:rPr lang="en-US" sz="2400" dirty="0" smtClean="0"/>
              <a:t>Ensure access to physical infrastructure networks. </a:t>
            </a:r>
          </a:p>
          <a:p>
            <a:pPr lvl="0">
              <a:buFont typeface="Wingdings" pitchFamily="2" charset="2"/>
              <a:buChar char="Ø"/>
            </a:pPr>
            <a:r>
              <a:rPr lang="en-US" sz="2400" dirty="0" smtClean="0"/>
              <a:t>Continue to ensure the provision of wholesale deals for broadband access services at each location.</a:t>
            </a:r>
            <a:endParaRPr lang="en-US" sz="2400" dirty="0"/>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12" name="TextBox 11"/>
          <p:cNvSpPr txBox="1"/>
          <p:nvPr/>
        </p:nvSpPr>
        <p:spPr>
          <a:xfrm>
            <a:off x="8313461" y="6140344"/>
            <a:ext cx="2667077" cy="400110"/>
          </a:xfrm>
          <a:prstGeom prst="rect">
            <a:avLst/>
          </a:prstGeom>
          <a:noFill/>
        </p:spPr>
        <p:txBody>
          <a:bodyPr wrap="none" rtlCol="0">
            <a:spAutoFit/>
          </a:bodyPr>
          <a:lstStyle/>
          <a:p>
            <a:r>
              <a:rPr lang="en-US" sz="2000" b="1" i="1" dirty="0" smtClean="0"/>
              <a:t>Art 31 of ICT Policy 2012</a:t>
            </a:r>
            <a:endParaRPr lang="en-US" sz="2000" b="1" i="1" dirty="0"/>
          </a:p>
        </p:txBody>
      </p:sp>
      <p:sp>
        <p:nvSpPr>
          <p:cNvPr id="8" name="Date Placeholder 7"/>
          <p:cNvSpPr>
            <a:spLocks noGrp="1"/>
          </p:cNvSpPr>
          <p:nvPr>
            <p:ph type="dt" sz="half" idx="10"/>
          </p:nvPr>
        </p:nvSpPr>
        <p:spPr>
          <a:xfrm>
            <a:off x="10592789" y="6084372"/>
            <a:ext cx="1306945"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18</a:t>
            </a:fld>
            <a:endParaRPr lang="en-US"/>
          </a:p>
        </p:txBody>
      </p:sp>
      <p:sp>
        <p:nvSpPr>
          <p:cNvPr id="10" name="Rectangle 32"/>
          <p:cNvSpPr>
            <a:spLocks noChangeArrowheads="1"/>
          </p:cNvSpPr>
          <p:nvPr/>
        </p:nvSpPr>
        <p:spPr bwMode="gray">
          <a:xfrm>
            <a:off x="385438" y="1688457"/>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
        <p:nvSpPr>
          <p:cNvPr id="14" name="Rectangle 13"/>
          <p:cNvSpPr/>
          <p:nvPr/>
        </p:nvSpPr>
        <p:spPr>
          <a:xfrm>
            <a:off x="708561" y="2896222"/>
            <a:ext cx="10287990" cy="3046988"/>
          </a:xfrm>
          <a:prstGeom prst="rect">
            <a:avLst/>
          </a:prstGeom>
        </p:spPr>
        <p:txBody>
          <a:bodyPr wrap="square">
            <a:spAutoFit/>
          </a:bodyPr>
          <a:lstStyle/>
          <a:p>
            <a:pPr>
              <a:buFont typeface="Wingdings" pitchFamily="2" charset="2"/>
              <a:buChar char="Ø"/>
            </a:pPr>
            <a:r>
              <a:rPr lang="en-US" sz="2400" dirty="0" smtClean="0"/>
              <a:t>While paragraph (62) of the same policy encourages the Government to create local and regional Internet exchange points and expanded with a view to improving the Internet infrastructure in the Kingdom and improve performance, and reduce the costs of data transfer via the Internet and reduce the time lag, and facilitate access For content on the Internet</a:t>
            </a:r>
          </a:p>
          <a:p>
            <a:pPr>
              <a:buFont typeface="Wingdings" pitchFamily="2" charset="2"/>
              <a:buChar char="Ø"/>
            </a:pPr>
            <a:r>
              <a:rPr lang="en-US" sz="2400" dirty="0" smtClean="0"/>
              <a:t>Been working on regulating Internet service infrastructure processing things (</a:t>
            </a:r>
            <a:r>
              <a:rPr lang="en-US" sz="2400" dirty="0" err="1" smtClean="0"/>
              <a:t>IoT</a:t>
            </a:r>
            <a:r>
              <a:rPr lang="en-US" sz="2400" dirty="0" smtClean="0"/>
              <a:t>) and (M2M): moving the body to activate the relevant regulatory frameworks and regulation concerning the infrastructure to provide these services.</a:t>
            </a:r>
            <a:endParaRPr lang="en-US" sz="2400" dirty="0"/>
          </a:p>
        </p:txBody>
      </p:sp>
      <p:sp>
        <p:nvSpPr>
          <p:cNvPr id="13" name="Rectangle 12"/>
          <p:cNvSpPr/>
          <p:nvPr/>
        </p:nvSpPr>
        <p:spPr>
          <a:xfrm>
            <a:off x="628711" y="1629290"/>
            <a:ext cx="5261450" cy="523220"/>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3.3</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Enhancing</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Internet</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Access</a:t>
            </a:r>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5" name="Rectangle 4"/>
          <p:cNvSpPr/>
          <p:nvPr/>
        </p:nvSpPr>
        <p:spPr>
          <a:xfrm>
            <a:off x="482527" y="1594783"/>
            <a:ext cx="7040117" cy="954107"/>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3.3</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Enhancing</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Internet</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Access</a:t>
            </a:r>
          </a:p>
          <a:p>
            <a:r>
              <a:rPr lang="ar-JO" sz="2800" b="1" dirty="0" smtClean="0">
                <a:effectLst>
                  <a:outerShdw blurRad="38100" dist="38100" dir="2700000" algn="tl">
                    <a:srgbClr val="000000">
                      <a:alpha val="43137"/>
                    </a:srgbClr>
                  </a:outerShdw>
                </a:effectLst>
                <a:latin typeface="Arial Narrow" panose="020B0606020202030204" pitchFamily="34" charset="0"/>
              </a:rPr>
              <a:t> </a:t>
            </a:r>
            <a:r>
              <a:rPr lang="en-US" sz="2800" b="1" dirty="0" smtClean="0">
                <a:effectLst>
                  <a:outerShdw blurRad="38100" dist="38100" dir="2700000" algn="tl">
                    <a:srgbClr val="000000">
                      <a:alpha val="43137"/>
                    </a:srgbClr>
                  </a:outerShdw>
                </a:effectLst>
                <a:latin typeface="Arial Narrow" panose="020B0606020202030204" pitchFamily="34" charset="0"/>
              </a:rPr>
              <a:t> </a:t>
            </a:r>
            <a:endParaRPr lang="en-US" sz="2800" b="1" dirty="0">
              <a:effectLst>
                <a:outerShdw blurRad="38100" dist="38100" dir="2700000" algn="tl">
                  <a:srgbClr val="000000">
                    <a:alpha val="43137"/>
                  </a:srgbClr>
                </a:outerShdw>
              </a:effectLst>
              <a:latin typeface="Arial Narrow" panose="020B0606020202030204" pitchFamily="34" charset="0"/>
            </a:endParaRPr>
          </a:p>
        </p:txBody>
      </p:sp>
      <p:sp>
        <p:nvSpPr>
          <p:cNvPr id="12" name="TextBox 11"/>
          <p:cNvSpPr txBox="1"/>
          <p:nvPr/>
        </p:nvSpPr>
        <p:spPr>
          <a:xfrm>
            <a:off x="8170958" y="6164095"/>
            <a:ext cx="2667077" cy="400110"/>
          </a:xfrm>
          <a:prstGeom prst="rect">
            <a:avLst/>
          </a:prstGeom>
          <a:noFill/>
        </p:spPr>
        <p:txBody>
          <a:bodyPr wrap="none" rtlCol="0">
            <a:spAutoFit/>
          </a:bodyPr>
          <a:lstStyle/>
          <a:p>
            <a:r>
              <a:rPr lang="en-US" sz="2000" b="1" i="1" dirty="0" smtClean="0"/>
              <a:t>Art 31 of ICT Policy 2012</a:t>
            </a:r>
            <a:endParaRPr lang="en-US" sz="2000" b="1" i="1" dirty="0"/>
          </a:p>
        </p:txBody>
      </p:sp>
      <p:sp>
        <p:nvSpPr>
          <p:cNvPr id="8" name="Date Placeholder 7"/>
          <p:cNvSpPr>
            <a:spLocks noGrp="1"/>
          </p:cNvSpPr>
          <p:nvPr>
            <p:ph type="dt" sz="half" idx="10"/>
          </p:nvPr>
        </p:nvSpPr>
        <p:spPr>
          <a:xfrm>
            <a:off x="10592789" y="6084372"/>
            <a:ext cx="1306945"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19</a:t>
            </a:fld>
            <a:endParaRPr lang="en-US"/>
          </a:p>
        </p:txBody>
      </p:sp>
      <p:sp>
        <p:nvSpPr>
          <p:cNvPr id="10" name="Rectangle 32"/>
          <p:cNvSpPr>
            <a:spLocks noChangeArrowheads="1"/>
          </p:cNvSpPr>
          <p:nvPr/>
        </p:nvSpPr>
        <p:spPr bwMode="gray">
          <a:xfrm>
            <a:off x="314187" y="1688457"/>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
        <p:nvSpPr>
          <p:cNvPr id="14" name="Rectangle 13"/>
          <p:cNvSpPr/>
          <p:nvPr/>
        </p:nvSpPr>
        <p:spPr>
          <a:xfrm>
            <a:off x="684810" y="2480586"/>
            <a:ext cx="10287990" cy="3785652"/>
          </a:xfrm>
          <a:prstGeom prst="rect">
            <a:avLst/>
          </a:prstGeom>
        </p:spPr>
        <p:txBody>
          <a:bodyPr wrap="square">
            <a:spAutoFit/>
          </a:bodyPr>
          <a:lstStyle/>
          <a:p>
            <a:r>
              <a:rPr lang="en-US" sz="2400" dirty="0" smtClean="0"/>
              <a:t>Initiatives in collaboration with the Ministry of communications and other actors concerned to reduce the price of Internet access and increase its spread:</a:t>
            </a:r>
          </a:p>
          <a:p>
            <a:pPr>
              <a:buFont typeface="Wingdings" pitchFamily="2" charset="2"/>
              <a:buChar char="Ø"/>
            </a:pPr>
            <a:r>
              <a:rPr lang="en-US" sz="2400" dirty="0" smtClean="0"/>
              <a:t>Reducing the sales tax from 16% to 8% on commercial subscriptions.</a:t>
            </a:r>
          </a:p>
          <a:p>
            <a:pPr>
              <a:buFont typeface="Wingdings" pitchFamily="2" charset="2"/>
              <a:buChar char="Ø"/>
            </a:pPr>
            <a:r>
              <a:rPr lang="en-US" sz="2400" dirty="0" smtClean="0"/>
              <a:t>All inputs to the infrastructure of telecommunication networks with broadband for use in governorates with low prevalence of Internet service tariffs of the full value of customs duties during the year 2010, and reduced tariffs to be 2% in The year 2011, and 4% in the year 2012 provided that the commitment of companies that want to get this exemption identified performance indicators to this end body and dissemination services in the areas of Internet (outside the capital of Amman) and reduce the price of the Internet throughout the Kingdom</a:t>
            </a:r>
            <a:endParaRPr lang="en-US" sz="2400" dirty="0"/>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44" y="365125"/>
            <a:ext cx="9691257" cy="1325563"/>
          </a:xfrm>
        </p:spPr>
        <p:txBody>
          <a:bodyPr>
            <a:normAutofit fontScale="90000"/>
          </a:bodyPr>
          <a:lstStyle/>
          <a:p>
            <a:pPr algn="ctr"/>
            <a:r>
              <a:rPr lang="en-US" b="1" dirty="0" smtClean="0">
                <a:latin typeface="Arial Narrow" panose="020B0606020202030204" pitchFamily="34" charset="0"/>
              </a:rPr>
              <a:t/>
            </a:r>
            <a:br>
              <a:rPr lang="en-US" b="1" dirty="0" smtClean="0">
                <a:latin typeface="Arial Narrow" panose="020B0606020202030204" pitchFamily="34" charset="0"/>
              </a:rPr>
            </a:br>
            <a:r>
              <a:rPr lang="en-US" sz="5400" b="1" dirty="0" smtClean="0">
                <a:latin typeface="Arial Narrow" panose="020B0606020202030204" pitchFamily="34" charset="0"/>
              </a:rPr>
              <a:t> </a:t>
            </a:r>
            <a:r>
              <a:rPr lang="en-US" dirty="0" smtClean="0">
                <a:solidFill>
                  <a:srgbClr val="0070C0"/>
                </a:solidFill>
                <a:latin typeface="Arial Narrow" panose="020B0606020202030204" pitchFamily="34" charset="0"/>
              </a:rPr>
              <a:t/>
            </a:r>
            <a:br>
              <a:rPr lang="en-US" dirty="0" smtClean="0">
                <a:solidFill>
                  <a:srgbClr val="0070C0"/>
                </a:solidFill>
                <a:latin typeface="Arial Narrow" panose="020B0606020202030204" pitchFamily="34" charset="0"/>
              </a:rPr>
            </a:br>
            <a:r>
              <a:rPr lang="en-US" dirty="0" smtClean="0">
                <a:solidFill>
                  <a:srgbClr val="0070C0"/>
                </a:solidFill>
                <a:latin typeface="Arial Narrow" panose="020B0606020202030204" pitchFamily="34" charset="0"/>
              </a:rPr>
              <a:t/>
            </a:r>
            <a:br>
              <a:rPr lang="en-US" dirty="0" smtClean="0">
                <a:solidFill>
                  <a:srgbClr val="0070C0"/>
                </a:solidFill>
                <a:latin typeface="Arial Narrow" panose="020B0606020202030204" pitchFamily="34" charset="0"/>
              </a:rPr>
            </a:br>
            <a:r>
              <a:rPr lang="en-US" dirty="0" smtClean="0">
                <a:solidFill>
                  <a:srgbClr val="0070C0"/>
                </a:solidFill>
                <a:latin typeface="Arial Narrow" panose="020B0606020202030204" pitchFamily="34" charset="0"/>
              </a:rPr>
              <a:t/>
            </a:r>
            <a:br>
              <a:rPr lang="en-US" dirty="0" smtClean="0">
                <a:solidFill>
                  <a:srgbClr val="0070C0"/>
                </a:solidFill>
                <a:latin typeface="Arial Narrow" panose="020B0606020202030204" pitchFamily="34" charset="0"/>
              </a:rPr>
            </a:br>
            <a:r>
              <a:rPr lang="en-US" dirty="0" smtClean="0">
                <a:solidFill>
                  <a:srgbClr val="0070C0"/>
                </a:solidFill>
                <a:latin typeface="Arial Narrow" panose="020B0606020202030204" pitchFamily="34" charset="0"/>
              </a:rPr>
              <a:t/>
            </a:r>
            <a:br>
              <a:rPr lang="en-US" dirty="0" smtClean="0">
                <a:solidFill>
                  <a:srgbClr val="0070C0"/>
                </a:solidFill>
                <a:latin typeface="Arial Narrow" panose="020B0606020202030204" pitchFamily="34" charset="0"/>
              </a:rPr>
            </a:br>
            <a:r>
              <a:rPr lang="en-US" sz="9600" b="1" dirty="0" smtClean="0">
                <a:latin typeface="Arial Narrow" panose="020B0606020202030204" pitchFamily="34" charset="0"/>
              </a:rPr>
              <a:t> </a:t>
            </a:r>
            <a:r>
              <a:rPr lang="en-US" sz="2700" b="1" dirty="0" smtClean="0">
                <a:latin typeface="Arial Narrow" panose="020B0606020202030204" pitchFamily="34" charset="0"/>
              </a:rPr>
              <a:t/>
            </a:r>
            <a:br>
              <a:rPr lang="en-US" sz="2700" b="1" dirty="0" smtClean="0">
                <a:latin typeface="Arial Narrow" panose="020B0606020202030204" pitchFamily="34" charset="0"/>
              </a:rPr>
            </a:br>
            <a:r>
              <a:rPr lang="en-US" sz="2700" b="1" dirty="0" smtClean="0">
                <a:latin typeface="Arial Narrow" panose="020B0606020202030204" pitchFamily="34" charset="0"/>
              </a:rPr>
              <a:t/>
            </a:r>
            <a:br>
              <a:rPr lang="en-US" sz="2700" b="1" dirty="0" smtClean="0">
                <a:latin typeface="Arial Narrow" panose="020B0606020202030204" pitchFamily="34" charset="0"/>
              </a:rPr>
            </a:br>
            <a:r>
              <a:rPr lang="en-US" sz="2700" b="1" dirty="0" smtClean="0">
                <a:latin typeface="Arial Narrow" panose="020B0606020202030204" pitchFamily="34" charset="0"/>
              </a:rPr>
              <a:t/>
            </a:r>
            <a:br>
              <a:rPr lang="en-US" sz="2700" b="1" dirty="0" smtClean="0">
                <a:latin typeface="Arial Narrow" panose="020B0606020202030204" pitchFamily="34" charset="0"/>
              </a:rPr>
            </a:br>
            <a:r>
              <a:rPr lang="en-US" sz="2700" b="1" dirty="0" smtClean="0">
                <a:latin typeface="Arial Narrow" panose="020B0606020202030204" pitchFamily="34" charset="0"/>
              </a:rPr>
              <a:t/>
            </a:r>
            <a:br>
              <a:rPr lang="en-US" sz="2700" b="1" dirty="0" smtClean="0">
                <a:latin typeface="Arial Narrow" panose="020B0606020202030204" pitchFamily="34" charset="0"/>
              </a:rPr>
            </a:br>
            <a:r>
              <a:rPr lang="en-US" b="1" dirty="0" smtClean="0">
                <a:latin typeface="Arial Narrow" panose="020B0606020202030204" pitchFamily="34" charset="0"/>
              </a:rPr>
              <a:t/>
            </a:r>
            <a:br>
              <a:rPr lang="en-US" b="1" dirty="0" smtClean="0">
                <a:latin typeface="Arial Narrow" panose="020B0606020202030204" pitchFamily="34" charset="0"/>
              </a:rPr>
            </a:br>
            <a:endParaRPr lang="en-US" dirty="0"/>
          </a:p>
        </p:txBody>
      </p:sp>
      <p:sp>
        <p:nvSpPr>
          <p:cNvPr id="6" name="Date Placeholder 5"/>
          <p:cNvSpPr>
            <a:spLocks noGrp="1"/>
          </p:cNvSpPr>
          <p:nvPr>
            <p:ph type="dt" sz="half" idx="10"/>
          </p:nvPr>
        </p:nvSpPr>
        <p:spPr/>
        <p:txBody>
          <a:bodyPr/>
          <a:lstStyle/>
          <a:p>
            <a:fld id="{35E7E170-573A-4630-AE4C-849D6E6A1788}" type="datetime1">
              <a:rPr lang="en-US" smtClean="0"/>
              <a:pPr/>
              <a:t>04-Oct-17</a:t>
            </a:fld>
            <a:endParaRPr lang="en-US"/>
          </a:p>
        </p:txBody>
      </p:sp>
      <p:sp>
        <p:nvSpPr>
          <p:cNvPr id="7" name="Slide Number Placeholder 6"/>
          <p:cNvSpPr>
            <a:spLocks noGrp="1"/>
          </p:cNvSpPr>
          <p:nvPr>
            <p:ph type="sldNum" sz="quarter" idx="12"/>
          </p:nvPr>
        </p:nvSpPr>
        <p:spPr/>
        <p:txBody>
          <a:bodyPr/>
          <a:lstStyle/>
          <a:p>
            <a:fld id="{2D4CDF2F-FD38-441D-A790-DB80E12EE850}" type="slidenum">
              <a:rPr lang="en-US" smtClean="0"/>
              <a:pPr/>
              <a:t>2</a:t>
            </a:fld>
            <a:endParaRPr lang="en-US"/>
          </a:p>
        </p:txBody>
      </p:sp>
      <p:sp>
        <p:nvSpPr>
          <p:cNvPr id="3" name="Text Placeholder 2"/>
          <p:cNvSpPr>
            <a:spLocks noGrp="1"/>
          </p:cNvSpPr>
          <p:nvPr>
            <p:ph sz="quarter" idx="1"/>
          </p:nvPr>
        </p:nvSpPr>
        <p:spPr>
          <a:xfrm>
            <a:off x="861953" y="2755076"/>
            <a:ext cx="10515600" cy="3683144"/>
          </a:xfrm>
        </p:spPr>
        <p:txBody>
          <a:bodyPr>
            <a:normAutofit/>
          </a:bodyPr>
          <a:lstStyle/>
          <a:p>
            <a:pPr marL="0" indent="-514350">
              <a:buClrTx/>
              <a:buFont typeface="Wingdings 2"/>
              <a:buAutoNum type="arabicPeriod"/>
            </a:pPr>
            <a:r>
              <a:rPr lang="en-US" sz="2400" b="1" dirty="0" smtClean="0">
                <a:latin typeface="Arial Narrow" panose="020B0606020202030204" pitchFamily="34" charset="0"/>
              </a:rPr>
              <a:t>Introduction on the Telecommunications Regulatory Commission </a:t>
            </a:r>
          </a:p>
          <a:p>
            <a:pPr marL="0" indent="-514350">
              <a:buClrTx/>
              <a:buFont typeface="Wingdings 2"/>
              <a:buAutoNum type="arabicPeriod"/>
            </a:pPr>
            <a:r>
              <a:rPr lang="en-US" sz="2400" b="1" dirty="0" smtClean="0">
                <a:latin typeface="Arial Narrow" panose="020B0606020202030204" pitchFamily="34" charset="0"/>
              </a:rPr>
              <a:t>Major Duties of the TRC.</a:t>
            </a:r>
          </a:p>
          <a:p>
            <a:pPr marL="0" indent="-514350">
              <a:buClrTx/>
              <a:buFont typeface="Wingdings 2"/>
              <a:buAutoNum type="arabicPeriod"/>
            </a:pPr>
            <a:r>
              <a:rPr lang="en-US" sz="2400" b="1" dirty="0" smtClean="0">
                <a:latin typeface="Arial Narrow" panose="020B0606020202030204" pitchFamily="34" charset="0"/>
              </a:rPr>
              <a:t>ICT  National Policy 2012</a:t>
            </a:r>
          </a:p>
          <a:p>
            <a:pPr marL="0" indent="-514350">
              <a:buClrTx/>
              <a:buFont typeface="Wingdings 2"/>
              <a:buAutoNum type="arabicPeriod"/>
            </a:pPr>
            <a:r>
              <a:rPr lang="en-US" sz="2400" b="1" dirty="0" smtClean="0">
                <a:latin typeface="Arial Narrow" panose="020B0606020202030204" pitchFamily="34" charset="0"/>
              </a:rPr>
              <a:t>TRC strategy for 2017 - 2020</a:t>
            </a:r>
          </a:p>
          <a:p>
            <a:pPr marL="0" indent="-514350">
              <a:buFont typeface="Wingdings 2"/>
              <a:buAutoNum type="arabicPeriod"/>
            </a:pPr>
            <a:endParaRPr lang="en-US" sz="2400" b="1" dirty="0" smtClean="0">
              <a:latin typeface="Arial Narrow" panose="020B0606020202030204" pitchFamily="34" charset="0"/>
            </a:endParaRPr>
          </a:p>
          <a:p>
            <a:pPr marL="0" indent="-514350">
              <a:buAutoNum type="arabicPeriod"/>
            </a:pPr>
            <a:endParaRPr lang="en-US" sz="2400" b="1" dirty="0" smtClean="0">
              <a:latin typeface="Arial Narrow" panose="020B0606020202030204" pitchFamily="34" charset="0"/>
            </a:endParaRPr>
          </a:p>
          <a:p>
            <a:pPr marL="0" indent="-514350">
              <a:buAutoNum type="arabicPeriod"/>
            </a:pPr>
            <a:endParaRPr lang="en-US" sz="2400" b="1" dirty="0" smtClean="0">
              <a:latin typeface="Arial Narrow" panose="020B0606020202030204" pitchFamily="34" charset="0"/>
            </a:endParaRPr>
          </a:p>
          <a:p>
            <a:pPr marL="514350" indent="-514350">
              <a:buAutoNum type="arabicPeriod"/>
            </a:pPr>
            <a:endParaRPr lang="en-US" sz="2600" b="1" dirty="0" smtClean="0">
              <a:solidFill>
                <a:schemeClr val="tx1"/>
              </a:solidFill>
              <a:latin typeface="Arial Narrow" panose="020B0606020202030204" pitchFamily="34" charset="0"/>
              <a:ea typeface="+mj-ea"/>
              <a:cs typeface="+mj-cs"/>
            </a:endParaRPr>
          </a:p>
          <a:p>
            <a:pPr marL="514350" indent="-514350">
              <a:buAutoNum type="arabicPeriod"/>
            </a:pPr>
            <a:endParaRPr lang="en-US" sz="2600" b="1" dirty="0" smtClean="0">
              <a:solidFill>
                <a:schemeClr val="tx1"/>
              </a:solidFill>
              <a:latin typeface="Arial Narrow" panose="020B0606020202030204" pitchFamily="34" charset="0"/>
              <a:ea typeface="+mj-ea"/>
              <a:cs typeface="+mj-cs"/>
            </a:endParaRPr>
          </a:p>
        </p:txBody>
      </p:sp>
      <p:pic>
        <p:nvPicPr>
          <p:cNvPr id="4"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422180" y="235920"/>
            <a:ext cx="1167319" cy="1143000"/>
          </a:xfrm>
          <a:prstGeom prst="rect">
            <a:avLst/>
          </a:prstGeom>
          <a:noFill/>
          <a:ln w="9525">
            <a:noFill/>
            <a:miter lim="800000"/>
            <a:headEnd/>
            <a:tailEnd/>
          </a:ln>
        </p:spPr>
      </p:pic>
      <p:sp>
        <p:nvSpPr>
          <p:cNvPr id="5" name="Rectangle 4"/>
          <p:cNvSpPr/>
          <p:nvPr/>
        </p:nvSpPr>
        <p:spPr>
          <a:xfrm>
            <a:off x="1757548" y="1460665"/>
            <a:ext cx="8431481" cy="1200329"/>
          </a:xfrm>
          <a:prstGeom prst="rect">
            <a:avLst/>
          </a:prstGeom>
        </p:spPr>
        <p:txBody>
          <a:bodyPr wrap="square">
            <a:spAutoFit/>
          </a:bodyPr>
          <a:lstStyle/>
          <a:p>
            <a:pPr algn="ctr"/>
            <a:r>
              <a:rPr lang="en-US" sz="7200" b="1" dirty="0" smtClean="0">
                <a:latin typeface="Arial Narrow" panose="020B0606020202030204" pitchFamily="34" charset="0"/>
              </a:rPr>
              <a:t> </a:t>
            </a:r>
            <a:r>
              <a:rPr lang="en-US" sz="2800" b="1" dirty="0" smtClean="0">
                <a:effectLst>
                  <a:outerShdw blurRad="38100" dist="38100" dir="2700000" algn="tl">
                    <a:srgbClr val="000000">
                      <a:alpha val="43137"/>
                    </a:srgbClr>
                  </a:outerShdw>
                </a:effectLst>
                <a:latin typeface="Arial Narrow" panose="020B0606020202030204" pitchFamily="34" charset="0"/>
              </a:rPr>
              <a:t>Content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5" name="Rectangle 4"/>
          <p:cNvSpPr/>
          <p:nvPr/>
        </p:nvSpPr>
        <p:spPr>
          <a:xfrm>
            <a:off x="435026" y="1618533"/>
            <a:ext cx="7040117" cy="954107"/>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3.3</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Enhancing</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Internet</a:t>
            </a:r>
            <a:r>
              <a:rPr lang="en-US" sz="2800"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Access</a:t>
            </a:r>
          </a:p>
          <a:p>
            <a:r>
              <a:rPr lang="ar-JO" sz="2800" b="1" dirty="0" smtClean="0">
                <a:effectLst>
                  <a:outerShdw blurRad="38100" dist="38100" dir="2700000" algn="tl">
                    <a:srgbClr val="000000">
                      <a:alpha val="43137"/>
                    </a:srgbClr>
                  </a:outerShdw>
                </a:effectLst>
                <a:latin typeface="Arial Narrow" panose="020B0606020202030204" pitchFamily="34" charset="0"/>
              </a:rPr>
              <a:t> </a:t>
            </a:r>
            <a:r>
              <a:rPr lang="en-US" sz="2800" b="1" dirty="0" smtClean="0">
                <a:effectLst>
                  <a:outerShdw blurRad="38100" dist="38100" dir="2700000" algn="tl">
                    <a:srgbClr val="000000">
                      <a:alpha val="43137"/>
                    </a:srgbClr>
                  </a:outerShdw>
                </a:effectLst>
                <a:latin typeface="Arial Narrow" panose="020B0606020202030204" pitchFamily="34" charset="0"/>
              </a:rPr>
              <a:t> </a:t>
            </a:r>
            <a:endParaRPr lang="en-US" sz="2800" b="1" dirty="0">
              <a:effectLst>
                <a:outerShdw blurRad="38100" dist="38100" dir="2700000" algn="tl">
                  <a:srgbClr val="000000">
                    <a:alpha val="43137"/>
                  </a:srgbClr>
                </a:outerShdw>
              </a:effectLst>
              <a:latin typeface="Arial Narrow" panose="020B0606020202030204" pitchFamily="34" charset="0"/>
            </a:endParaRPr>
          </a:p>
        </p:txBody>
      </p:sp>
      <p:sp>
        <p:nvSpPr>
          <p:cNvPr id="12" name="TextBox 11"/>
          <p:cNvSpPr txBox="1"/>
          <p:nvPr/>
        </p:nvSpPr>
        <p:spPr>
          <a:xfrm>
            <a:off x="8159083" y="6092842"/>
            <a:ext cx="2667077" cy="400110"/>
          </a:xfrm>
          <a:prstGeom prst="rect">
            <a:avLst/>
          </a:prstGeom>
          <a:noFill/>
        </p:spPr>
        <p:txBody>
          <a:bodyPr wrap="none" rtlCol="0">
            <a:spAutoFit/>
          </a:bodyPr>
          <a:lstStyle/>
          <a:p>
            <a:r>
              <a:rPr lang="en-US" sz="2000" b="1" i="1" dirty="0" smtClean="0"/>
              <a:t>Art 31 of ICT Policy 2012</a:t>
            </a:r>
            <a:endParaRPr lang="en-US" sz="2000" b="1" i="1" dirty="0"/>
          </a:p>
        </p:txBody>
      </p:sp>
      <p:sp>
        <p:nvSpPr>
          <p:cNvPr id="8" name="Date Placeholder 7"/>
          <p:cNvSpPr>
            <a:spLocks noGrp="1"/>
          </p:cNvSpPr>
          <p:nvPr>
            <p:ph type="dt" sz="half" idx="10"/>
          </p:nvPr>
        </p:nvSpPr>
        <p:spPr>
          <a:xfrm>
            <a:off x="10592789" y="6084372"/>
            <a:ext cx="1306945"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20</a:t>
            </a:fld>
            <a:endParaRPr lang="en-US"/>
          </a:p>
        </p:txBody>
      </p:sp>
      <p:sp>
        <p:nvSpPr>
          <p:cNvPr id="10" name="Rectangle 32"/>
          <p:cNvSpPr>
            <a:spLocks noChangeArrowheads="1"/>
          </p:cNvSpPr>
          <p:nvPr/>
        </p:nvSpPr>
        <p:spPr bwMode="gray">
          <a:xfrm>
            <a:off x="326061" y="1700332"/>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
        <p:nvSpPr>
          <p:cNvPr id="14" name="Rectangle 13"/>
          <p:cNvSpPr/>
          <p:nvPr/>
        </p:nvSpPr>
        <p:spPr>
          <a:xfrm>
            <a:off x="744187" y="2896222"/>
            <a:ext cx="10287990" cy="830997"/>
          </a:xfrm>
          <a:prstGeom prst="rect">
            <a:avLst/>
          </a:prstGeom>
        </p:spPr>
        <p:txBody>
          <a:bodyPr wrap="square">
            <a:spAutoFit/>
          </a:bodyPr>
          <a:lstStyle/>
          <a:p>
            <a:pPr>
              <a:buFont typeface="Wingdings" pitchFamily="2" charset="2"/>
              <a:buChar char="Ø"/>
            </a:pPr>
            <a:r>
              <a:rPr lang="en-US" sz="2400" dirty="0" smtClean="0"/>
              <a:t>Initiatives in collaboration with the Ministry of communications and other actors concerned to reduce the price of Internet access and increase its spread:</a:t>
            </a:r>
          </a:p>
        </p:txBody>
      </p:sp>
      <p:sp>
        <p:nvSpPr>
          <p:cNvPr id="13" name="Rectangle 12"/>
          <p:cNvSpPr/>
          <p:nvPr/>
        </p:nvSpPr>
        <p:spPr>
          <a:xfrm>
            <a:off x="672936" y="3633850"/>
            <a:ext cx="10086110" cy="2308324"/>
          </a:xfrm>
          <a:prstGeom prst="rect">
            <a:avLst/>
          </a:prstGeom>
        </p:spPr>
        <p:txBody>
          <a:bodyPr wrap="square">
            <a:spAutoFit/>
          </a:bodyPr>
          <a:lstStyle/>
          <a:p>
            <a:pPr>
              <a:buFont typeface="Wingdings" pitchFamily="2" charset="2"/>
              <a:buChar char="Ø"/>
            </a:pPr>
            <a:r>
              <a:rPr lang="en-US" sz="2400" dirty="0" smtClean="0"/>
              <a:t>Reduce the price of Internet services using </a:t>
            </a:r>
            <a:r>
              <a:rPr lang="en-US" sz="2400" dirty="0" err="1" smtClean="0"/>
              <a:t>WiMAX</a:t>
            </a:r>
            <a:r>
              <a:rPr lang="en-US" sz="2400" dirty="0" smtClean="0"/>
              <a:t> technology to increase the prevalence of these services outside the capital</a:t>
            </a:r>
            <a:r>
              <a:rPr lang="en-US" dirty="0" smtClean="0"/>
              <a:t>.</a:t>
            </a:r>
          </a:p>
          <a:p>
            <a:pPr>
              <a:buFont typeface="Wingdings" pitchFamily="2" charset="2"/>
              <a:buChar char="Ø"/>
            </a:pPr>
            <a:r>
              <a:rPr lang="en-US" sz="2400" dirty="0" smtClean="0"/>
              <a:t>Wireless access service operators exempt broadband (Internet services using </a:t>
            </a:r>
            <a:r>
              <a:rPr lang="en-US" sz="2400" dirty="0" err="1" smtClean="0"/>
              <a:t>WiMAX</a:t>
            </a:r>
            <a:r>
              <a:rPr lang="en-US" sz="2400" dirty="0" smtClean="0"/>
              <a:t> technology) from its annual 2010 years frequency returns, 2011, 2012, provided corporate commitment performance indicators identified by the Commission</a:t>
            </a:r>
          </a:p>
          <a:p>
            <a:pPr>
              <a:buFont typeface="Wingdings" pitchFamily="2" charset="2"/>
              <a:buChar char="Ø"/>
            </a:pPr>
            <a:endParaRPr lang="en-US" sz="2400" dirty="0"/>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5" name="Rectangle 4"/>
          <p:cNvSpPr/>
          <p:nvPr/>
        </p:nvSpPr>
        <p:spPr>
          <a:xfrm>
            <a:off x="482527" y="1927293"/>
            <a:ext cx="7040117" cy="523220"/>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TRC Achievements in simplifying the processes</a:t>
            </a:r>
            <a:endParaRPr lang="en-US" sz="2800" b="1" dirty="0">
              <a:effectLst>
                <a:outerShdw blurRad="38100" dist="38100" dir="2700000" algn="tl">
                  <a:srgbClr val="000000">
                    <a:alpha val="43137"/>
                  </a:srgbClr>
                </a:outerShdw>
              </a:effectLst>
              <a:latin typeface="Arial Narrow" panose="020B0606020202030204" pitchFamily="34" charset="0"/>
            </a:endParaRPr>
          </a:p>
        </p:txBody>
      </p:sp>
      <p:sp>
        <p:nvSpPr>
          <p:cNvPr id="11" name="TextBox 10"/>
          <p:cNvSpPr txBox="1"/>
          <p:nvPr/>
        </p:nvSpPr>
        <p:spPr>
          <a:xfrm>
            <a:off x="1082722" y="2600695"/>
            <a:ext cx="9533817" cy="4154984"/>
          </a:xfrm>
          <a:prstGeom prst="rect">
            <a:avLst/>
          </a:prstGeom>
          <a:noFill/>
        </p:spPr>
        <p:txBody>
          <a:bodyPr wrap="square" rtlCol="0">
            <a:spAutoFit/>
          </a:bodyPr>
          <a:lstStyle/>
          <a:p>
            <a:pPr>
              <a:buNone/>
            </a:pPr>
            <a:r>
              <a:rPr lang="en-US" sz="2400" dirty="0" smtClean="0"/>
              <a:t>Simplify procedures for purposes of simplifying procedures and save time and effort on all recipients of the Commission services: preparation of a draft new instructions for access concerned to enter the type approval communication devices and communication devices for the purposes of adopting the Jordan Terminal, to include all The relevant instructions and the adoption of a standardized and simplified format that covers all the requirements and conditions for input devices listed. Establish a permanent Office in Queen Alia International Airport Customs Office. Develop customer service Hall (One-Stop-shop), and an interactive Kiosk Interactive installation screens enable the service recipient of the types of services provided, and how to get those services and requirements for each service, in addition to print</a:t>
            </a:r>
            <a:endParaRPr lang="en-US" sz="2400" b="1" dirty="0" smtClean="0">
              <a:latin typeface="Arial Narrow" panose="020B0606020202030204" pitchFamily="34" charset="0"/>
            </a:endParaRPr>
          </a:p>
          <a:p>
            <a:pPr algn="just"/>
            <a:endParaRPr lang="en-US" sz="2400" b="1" dirty="0" smtClean="0">
              <a:latin typeface="Arial Narrow" panose="020B0606020202030204" pitchFamily="34" charset="0"/>
            </a:endParaRPr>
          </a:p>
        </p:txBody>
      </p:sp>
      <p:sp>
        <p:nvSpPr>
          <p:cNvPr id="8" name="Date Placeholder 7"/>
          <p:cNvSpPr>
            <a:spLocks noGrp="1"/>
          </p:cNvSpPr>
          <p:nvPr>
            <p:ph type="dt" sz="half" idx="10"/>
          </p:nvPr>
        </p:nvSpPr>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21</a:t>
            </a:fld>
            <a:endParaRPr lang="en-US"/>
          </a:p>
        </p:txBody>
      </p:sp>
      <p:sp>
        <p:nvSpPr>
          <p:cNvPr id="10" name="Rectangle 32"/>
          <p:cNvSpPr>
            <a:spLocks noChangeArrowheads="1"/>
          </p:cNvSpPr>
          <p:nvPr/>
        </p:nvSpPr>
        <p:spPr bwMode="gray">
          <a:xfrm>
            <a:off x="314186" y="1937838"/>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5" name="Rectangle 4"/>
          <p:cNvSpPr/>
          <p:nvPr/>
        </p:nvSpPr>
        <p:spPr>
          <a:xfrm>
            <a:off x="482527" y="1927293"/>
            <a:ext cx="7040117" cy="523220"/>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Protect</a:t>
            </a:r>
            <a:r>
              <a:rPr lang="en-US" sz="2800"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the</a:t>
            </a:r>
            <a:r>
              <a:rPr lang="en-US" sz="2800"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interests</a:t>
            </a:r>
            <a:r>
              <a:rPr lang="en-US" sz="2800"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of</a:t>
            </a:r>
            <a:r>
              <a:rPr lang="en-US" sz="2800"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beneficiaries</a:t>
            </a:r>
            <a:endParaRPr lang="en-US" sz="2800" b="1" dirty="0">
              <a:effectLst>
                <a:outerShdw blurRad="38100" dist="38100" dir="2700000" algn="tl">
                  <a:srgbClr val="000000">
                    <a:alpha val="43137"/>
                  </a:srgbClr>
                </a:outerShdw>
              </a:effectLst>
              <a:latin typeface="Arial Narrow" panose="020B0606020202030204" pitchFamily="34" charset="0"/>
            </a:endParaRPr>
          </a:p>
        </p:txBody>
      </p:sp>
      <p:sp>
        <p:nvSpPr>
          <p:cNvPr id="11" name="TextBox 10"/>
          <p:cNvSpPr txBox="1"/>
          <p:nvPr/>
        </p:nvSpPr>
        <p:spPr>
          <a:xfrm>
            <a:off x="1082723" y="2600695"/>
            <a:ext cx="8951926" cy="1938992"/>
          </a:xfrm>
          <a:prstGeom prst="rect">
            <a:avLst/>
          </a:prstGeom>
          <a:noFill/>
        </p:spPr>
        <p:txBody>
          <a:bodyPr wrap="square" rtlCol="0">
            <a:spAutoFit/>
          </a:bodyPr>
          <a:lstStyle/>
          <a:p>
            <a:pPr>
              <a:buNone/>
            </a:pPr>
            <a:r>
              <a:rPr lang="en-US" sz="2400" dirty="0" smtClean="0"/>
              <a:t>Protect the interests of beneficiaries up to protect the interests of beneficiaries of the Commission communication services: continued examination of all trade shows for the communications and information technology services that are advertised by companies and make sure they conform to the instructions and decisions of the Commission and non-disruptive With</a:t>
            </a:r>
            <a:endParaRPr lang="en-US" sz="2400" b="1" dirty="0" smtClean="0">
              <a:latin typeface="Arial Narrow" panose="020B0606020202030204" pitchFamily="34" charset="0"/>
            </a:endParaRPr>
          </a:p>
        </p:txBody>
      </p:sp>
      <p:sp>
        <p:nvSpPr>
          <p:cNvPr id="8" name="Date Placeholder 7"/>
          <p:cNvSpPr>
            <a:spLocks noGrp="1"/>
          </p:cNvSpPr>
          <p:nvPr>
            <p:ph type="dt" sz="half" idx="10"/>
          </p:nvPr>
        </p:nvSpPr>
        <p:spPr>
          <a:xfrm>
            <a:off x="7338951" y="966107"/>
            <a:ext cx="4216400"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22</a:t>
            </a:fld>
            <a:endParaRPr lang="en-US"/>
          </a:p>
        </p:txBody>
      </p:sp>
      <p:sp>
        <p:nvSpPr>
          <p:cNvPr id="10" name="Rectangle 32"/>
          <p:cNvSpPr>
            <a:spLocks noChangeArrowheads="1"/>
          </p:cNvSpPr>
          <p:nvPr/>
        </p:nvSpPr>
        <p:spPr bwMode="gray">
          <a:xfrm>
            <a:off x="314186" y="1937838"/>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5" name="Rectangle 4"/>
          <p:cNvSpPr/>
          <p:nvPr/>
        </p:nvSpPr>
        <p:spPr>
          <a:xfrm>
            <a:off x="482527" y="1927293"/>
            <a:ext cx="7040117" cy="523220"/>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Protect</a:t>
            </a:r>
            <a:r>
              <a:rPr lang="en-US" sz="2800"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the</a:t>
            </a:r>
            <a:r>
              <a:rPr lang="en-US" sz="2800"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interests</a:t>
            </a:r>
            <a:r>
              <a:rPr lang="en-US" sz="2800"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of</a:t>
            </a:r>
            <a:r>
              <a:rPr lang="en-US" sz="2800"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beneficiaries</a:t>
            </a:r>
            <a:endParaRPr lang="en-US" sz="2800" b="1" dirty="0">
              <a:effectLst>
                <a:outerShdw blurRad="38100" dist="38100" dir="2700000" algn="tl">
                  <a:srgbClr val="000000">
                    <a:alpha val="43137"/>
                  </a:srgbClr>
                </a:outerShdw>
              </a:effectLst>
              <a:latin typeface="Arial Narrow" panose="020B0606020202030204" pitchFamily="34" charset="0"/>
            </a:endParaRPr>
          </a:p>
        </p:txBody>
      </p:sp>
      <p:sp>
        <p:nvSpPr>
          <p:cNvPr id="11" name="TextBox 10"/>
          <p:cNvSpPr txBox="1"/>
          <p:nvPr/>
        </p:nvSpPr>
        <p:spPr>
          <a:xfrm>
            <a:off x="1082723" y="2600695"/>
            <a:ext cx="8951926" cy="3046988"/>
          </a:xfrm>
          <a:prstGeom prst="rect">
            <a:avLst/>
          </a:prstGeom>
          <a:noFill/>
        </p:spPr>
        <p:txBody>
          <a:bodyPr wrap="square" rtlCol="0">
            <a:spAutoFit/>
          </a:bodyPr>
          <a:lstStyle/>
          <a:p>
            <a:pPr>
              <a:buNone/>
            </a:pPr>
            <a:r>
              <a:rPr lang="en-US" sz="2400" dirty="0" smtClean="0"/>
              <a:t>Continue to address complaints to the Commission, where the Commission has worked to address a total (1901) or (76%), and work is underway to address the remaining ones, where the number of complaints received by the Commission during the year 2016 total (2506) complaint, in 2015, reaching body (4301) complaint was (2112) any complaint by 49%, in 2014, reaching body (2525) complaint was handled (1514) any complaint by 60% and in the year 2017 up till this date 2442 complaints out of which 2022 solved with a percentage of 83%</a:t>
            </a:r>
            <a:endParaRPr lang="en-US" sz="2400" b="1" dirty="0" smtClean="0">
              <a:latin typeface="Arial Narrow" panose="020B0606020202030204" pitchFamily="34" charset="0"/>
            </a:endParaRPr>
          </a:p>
        </p:txBody>
      </p:sp>
      <p:sp>
        <p:nvSpPr>
          <p:cNvPr id="8" name="Date Placeholder 7"/>
          <p:cNvSpPr>
            <a:spLocks noGrp="1"/>
          </p:cNvSpPr>
          <p:nvPr>
            <p:ph type="dt" sz="half" idx="10"/>
          </p:nvPr>
        </p:nvSpPr>
        <p:spPr>
          <a:xfrm>
            <a:off x="7338951" y="966107"/>
            <a:ext cx="4216400"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23</a:t>
            </a:fld>
            <a:endParaRPr lang="en-US"/>
          </a:p>
        </p:txBody>
      </p:sp>
      <p:sp>
        <p:nvSpPr>
          <p:cNvPr id="10" name="Rectangle 32"/>
          <p:cNvSpPr>
            <a:spLocks noChangeArrowheads="1"/>
          </p:cNvSpPr>
          <p:nvPr/>
        </p:nvSpPr>
        <p:spPr bwMode="gray">
          <a:xfrm>
            <a:off x="314186" y="1937838"/>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5" name="Rectangle 4"/>
          <p:cNvSpPr/>
          <p:nvPr/>
        </p:nvSpPr>
        <p:spPr>
          <a:xfrm>
            <a:off x="482527" y="1927293"/>
            <a:ext cx="7040117" cy="523220"/>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Protect</a:t>
            </a:r>
            <a:r>
              <a:rPr lang="en-US" sz="2800"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the</a:t>
            </a:r>
            <a:r>
              <a:rPr lang="en-US" sz="2800"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interests</a:t>
            </a:r>
            <a:r>
              <a:rPr lang="en-US" sz="2800"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of</a:t>
            </a:r>
            <a:r>
              <a:rPr lang="en-US" sz="2800"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beneficiaries</a:t>
            </a:r>
            <a:endParaRPr lang="en-US" sz="2800" b="1" dirty="0">
              <a:effectLst>
                <a:outerShdw blurRad="38100" dist="38100" dir="2700000" algn="tl">
                  <a:srgbClr val="000000">
                    <a:alpha val="43137"/>
                  </a:srgbClr>
                </a:outerShdw>
              </a:effectLst>
              <a:latin typeface="Arial Narrow" panose="020B0606020202030204" pitchFamily="34" charset="0"/>
            </a:endParaRPr>
          </a:p>
        </p:txBody>
      </p:sp>
      <p:sp>
        <p:nvSpPr>
          <p:cNvPr id="11" name="TextBox 10"/>
          <p:cNvSpPr txBox="1"/>
          <p:nvPr/>
        </p:nvSpPr>
        <p:spPr>
          <a:xfrm>
            <a:off x="1082723" y="2600695"/>
            <a:ext cx="8951926" cy="1938992"/>
          </a:xfrm>
          <a:prstGeom prst="rect">
            <a:avLst/>
          </a:prstGeom>
          <a:noFill/>
        </p:spPr>
        <p:txBody>
          <a:bodyPr wrap="square" rtlCol="0">
            <a:spAutoFit/>
          </a:bodyPr>
          <a:lstStyle/>
          <a:p>
            <a:pPr>
              <a:buNone/>
            </a:pPr>
            <a:r>
              <a:rPr lang="en-US" sz="2400" dirty="0" smtClean="0"/>
              <a:t>Preparation of guidelines for the protection of the interests of beneficiaries to educate them about their rights and obligations regarding their communications and Internet services, has been set up "user's Guide" hear me through class CDs for persons with visual disabilities and it was distributed to Specialized centers for the blind throughout the Kingdom.</a:t>
            </a:r>
            <a:endParaRPr lang="en-US" sz="2400" b="1" dirty="0" smtClean="0">
              <a:latin typeface="Arial Narrow" panose="020B0606020202030204" pitchFamily="34" charset="0"/>
            </a:endParaRPr>
          </a:p>
        </p:txBody>
      </p:sp>
      <p:sp>
        <p:nvSpPr>
          <p:cNvPr id="8" name="Date Placeholder 7"/>
          <p:cNvSpPr>
            <a:spLocks noGrp="1"/>
          </p:cNvSpPr>
          <p:nvPr>
            <p:ph type="dt" sz="half" idx="10"/>
          </p:nvPr>
        </p:nvSpPr>
        <p:spPr>
          <a:xfrm>
            <a:off x="7338951" y="966107"/>
            <a:ext cx="4216400"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24</a:t>
            </a:fld>
            <a:endParaRPr lang="en-US"/>
          </a:p>
        </p:txBody>
      </p:sp>
      <p:sp>
        <p:nvSpPr>
          <p:cNvPr id="10" name="Rectangle 32"/>
          <p:cNvSpPr>
            <a:spLocks noChangeArrowheads="1"/>
          </p:cNvSpPr>
          <p:nvPr/>
        </p:nvSpPr>
        <p:spPr bwMode="gray">
          <a:xfrm>
            <a:off x="314186" y="1937838"/>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5" name="Rectangle 4"/>
          <p:cNvSpPr/>
          <p:nvPr/>
        </p:nvSpPr>
        <p:spPr>
          <a:xfrm>
            <a:off x="482527" y="1927293"/>
            <a:ext cx="7040117" cy="523220"/>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Protect</a:t>
            </a:r>
            <a:r>
              <a:rPr lang="en-US" sz="2800"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the</a:t>
            </a:r>
            <a:r>
              <a:rPr lang="en-US" sz="2800"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interests</a:t>
            </a:r>
            <a:r>
              <a:rPr lang="en-US" sz="2800"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of</a:t>
            </a:r>
            <a:r>
              <a:rPr lang="en-US" sz="2800"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beneficiaries</a:t>
            </a:r>
            <a:endParaRPr lang="en-US" sz="2800" b="1" dirty="0">
              <a:effectLst>
                <a:outerShdw blurRad="38100" dist="38100" dir="2700000" algn="tl">
                  <a:srgbClr val="000000">
                    <a:alpha val="43137"/>
                  </a:srgbClr>
                </a:outerShdw>
              </a:effectLst>
              <a:latin typeface="Arial Narrow" panose="020B0606020202030204" pitchFamily="34" charset="0"/>
            </a:endParaRPr>
          </a:p>
        </p:txBody>
      </p:sp>
      <p:sp>
        <p:nvSpPr>
          <p:cNvPr id="11" name="TextBox 10"/>
          <p:cNvSpPr txBox="1"/>
          <p:nvPr/>
        </p:nvSpPr>
        <p:spPr>
          <a:xfrm>
            <a:off x="1082723" y="2600695"/>
            <a:ext cx="8951926" cy="1200329"/>
          </a:xfrm>
          <a:prstGeom prst="rect">
            <a:avLst/>
          </a:prstGeom>
          <a:noFill/>
        </p:spPr>
        <p:txBody>
          <a:bodyPr wrap="square" rtlCol="0">
            <a:spAutoFit/>
          </a:bodyPr>
          <a:lstStyle/>
          <a:p>
            <a:pPr>
              <a:buNone/>
            </a:pPr>
            <a:r>
              <a:rPr lang="en-US" sz="2400" dirty="0" smtClean="0"/>
              <a:t>Preparation of a draft new instructions entitled "organization maintain data records the use of public telecommunications service (Data Retention) and published for public consultation.</a:t>
            </a:r>
            <a:endParaRPr lang="en-US" sz="2400" b="1" dirty="0" smtClean="0">
              <a:latin typeface="Arial Narrow" panose="020B0606020202030204" pitchFamily="34" charset="0"/>
            </a:endParaRPr>
          </a:p>
        </p:txBody>
      </p:sp>
      <p:sp>
        <p:nvSpPr>
          <p:cNvPr id="8" name="Date Placeholder 7"/>
          <p:cNvSpPr>
            <a:spLocks noGrp="1"/>
          </p:cNvSpPr>
          <p:nvPr>
            <p:ph type="dt" sz="half" idx="10"/>
          </p:nvPr>
        </p:nvSpPr>
        <p:spPr>
          <a:xfrm>
            <a:off x="7338951" y="966107"/>
            <a:ext cx="4216400"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25</a:t>
            </a:fld>
            <a:endParaRPr lang="en-US"/>
          </a:p>
        </p:txBody>
      </p:sp>
      <p:sp>
        <p:nvSpPr>
          <p:cNvPr id="10" name="Rectangle 32"/>
          <p:cNvSpPr>
            <a:spLocks noChangeArrowheads="1"/>
          </p:cNvSpPr>
          <p:nvPr/>
        </p:nvSpPr>
        <p:spPr bwMode="gray">
          <a:xfrm>
            <a:off x="314186" y="1937838"/>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
        <p:nvSpPr>
          <p:cNvPr id="13" name="Rectangle 12"/>
          <p:cNvSpPr/>
          <p:nvPr/>
        </p:nvSpPr>
        <p:spPr>
          <a:xfrm>
            <a:off x="1064820" y="3794880"/>
            <a:ext cx="9207336" cy="2677656"/>
          </a:xfrm>
          <a:prstGeom prst="rect">
            <a:avLst/>
          </a:prstGeom>
        </p:spPr>
        <p:txBody>
          <a:bodyPr wrap="square">
            <a:spAutoFit/>
          </a:bodyPr>
          <a:lstStyle/>
          <a:p>
            <a:r>
              <a:rPr lang="en-US" sz="2400" dirty="0" smtClean="0"/>
              <a:t>The Commission contracted with radio and television advertising campaigns launched by the Commission to increase and create public awareness among users of telecom services and mail through Jordanian TV and FM radio Amman was raised, and cooperation with security information management/security General broadcast advertising campaigns, the Commission has launched during the year 2016 a number of campaigns using various media, and benefiting from e-government services also in the year 2017</a:t>
            </a:r>
            <a:endParaRPr lang="en-US" sz="2400" dirty="0"/>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5" name="Rectangle 4"/>
          <p:cNvSpPr/>
          <p:nvPr/>
        </p:nvSpPr>
        <p:spPr>
          <a:xfrm>
            <a:off x="482527" y="1927293"/>
            <a:ext cx="7040117" cy="523220"/>
          </a:xfrm>
          <a:prstGeom prst="rect">
            <a:avLst/>
          </a:prstGeom>
        </p:spPr>
        <p:txBody>
          <a:bodyPr wrap="square">
            <a:spAutoFit/>
          </a:bodyPr>
          <a:lstStyle/>
          <a:p>
            <a:pPr algn="r"/>
            <a:r>
              <a:rPr lang="en-US" sz="2800" b="1" dirty="0" smtClean="0">
                <a:effectLst>
                  <a:outerShdw blurRad="38100" dist="38100" dir="2700000" algn="tl">
                    <a:srgbClr val="000000">
                      <a:alpha val="43137"/>
                    </a:srgbClr>
                  </a:outerShdw>
                </a:effectLst>
                <a:latin typeface="Arial Narrow" panose="020B0606020202030204" pitchFamily="34" charset="0"/>
              </a:rPr>
              <a:t>Telecommunications regulatory Achievements</a:t>
            </a:r>
            <a:endParaRPr lang="en-US" sz="2800" b="1" dirty="0">
              <a:effectLst>
                <a:outerShdw blurRad="38100" dist="38100" dir="2700000" algn="tl">
                  <a:srgbClr val="000000">
                    <a:alpha val="43137"/>
                  </a:srgbClr>
                </a:outerShdw>
              </a:effectLst>
              <a:latin typeface="Arial Narrow" panose="020B0606020202030204" pitchFamily="34" charset="0"/>
            </a:endParaRPr>
          </a:p>
        </p:txBody>
      </p:sp>
      <p:sp>
        <p:nvSpPr>
          <p:cNvPr id="8" name="Date Placeholder 7"/>
          <p:cNvSpPr>
            <a:spLocks noGrp="1"/>
          </p:cNvSpPr>
          <p:nvPr>
            <p:ph type="dt" sz="half" idx="10"/>
          </p:nvPr>
        </p:nvSpPr>
        <p:spPr>
          <a:xfrm>
            <a:off x="10925298" y="6131873"/>
            <a:ext cx="974437"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26</a:t>
            </a:fld>
            <a:endParaRPr lang="en-US"/>
          </a:p>
        </p:txBody>
      </p:sp>
      <p:sp>
        <p:nvSpPr>
          <p:cNvPr id="10" name="Rectangle 32"/>
          <p:cNvSpPr>
            <a:spLocks noChangeArrowheads="1"/>
          </p:cNvSpPr>
          <p:nvPr/>
        </p:nvSpPr>
        <p:spPr bwMode="gray">
          <a:xfrm>
            <a:off x="314186" y="1937838"/>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
        <p:nvSpPr>
          <p:cNvPr id="13" name="Rectangle 12"/>
          <p:cNvSpPr/>
          <p:nvPr/>
        </p:nvSpPr>
        <p:spPr>
          <a:xfrm>
            <a:off x="946066" y="2524220"/>
            <a:ext cx="10418619" cy="4062651"/>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The Commission electronic transactions Act :</a:t>
            </a:r>
          </a:p>
          <a:p>
            <a:pPr>
              <a:buFont typeface="Wingdings" pitchFamily="2" charset="2"/>
              <a:buChar char="Ø"/>
            </a:pPr>
            <a:r>
              <a:rPr lang="en-US" sz="2300" dirty="0" smtClean="0"/>
              <a:t>Drafting instructions required under licensing and adoption of electronic authentication providers, which will be released as drafts and adopt those instructions regulating in this area.</a:t>
            </a:r>
          </a:p>
          <a:p>
            <a:pPr>
              <a:buFont typeface="Wingdings" pitchFamily="2" charset="2"/>
              <a:buChar char="Ø"/>
            </a:pPr>
            <a:r>
              <a:rPr lang="en-US" sz="2300" dirty="0" smtClean="0"/>
              <a:t>Draft instructions on licensing or accreditation of electronic documentation (in addition to supplement your technical requirements and conditions should be available in electronic documentation). </a:t>
            </a:r>
          </a:p>
          <a:p>
            <a:pPr>
              <a:buFont typeface="Wingdings" pitchFamily="2" charset="2"/>
              <a:buChar char="Ø"/>
            </a:pPr>
            <a:r>
              <a:rPr lang="en-US" sz="2300" dirty="0" smtClean="0"/>
              <a:t>Draft instructions on checking the work of electronic contacts. </a:t>
            </a:r>
          </a:p>
          <a:p>
            <a:pPr>
              <a:buFont typeface="Wingdings" pitchFamily="2" charset="2"/>
              <a:buChar char="Ø"/>
            </a:pPr>
            <a:r>
              <a:rPr lang="en-US" sz="2300" dirty="0" smtClean="0"/>
              <a:t>Draft electronic authentication providers business monitor help.</a:t>
            </a:r>
          </a:p>
          <a:p>
            <a:pPr>
              <a:buFont typeface="Wingdings" pitchFamily="2" charset="2"/>
              <a:buChar char="Ø"/>
            </a:pPr>
            <a:r>
              <a:rPr lang="en-US" sz="2300" dirty="0" smtClean="0"/>
              <a:t>Draft instructions to cancel or suspend the license or approval granted for electronic authentication. </a:t>
            </a:r>
          </a:p>
          <a:p>
            <a:pPr>
              <a:buFont typeface="Wingdings" pitchFamily="2" charset="2"/>
              <a:buChar char="Ø"/>
            </a:pPr>
            <a:r>
              <a:rPr lang="en-US" sz="2300" dirty="0" smtClean="0"/>
              <a:t>Business planning help draft electronic authentication legally authorized contacts.</a:t>
            </a:r>
            <a:endParaRPr lang="en-US" sz="2300" dirty="0"/>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5" name="Rectangle 4"/>
          <p:cNvSpPr/>
          <p:nvPr/>
        </p:nvSpPr>
        <p:spPr>
          <a:xfrm>
            <a:off x="482527" y="2470068"/>
            <a:ext cx="10252767" cy="1631216"/>
          </a:xfrm>
          <a:prstGeom prst="rect">
            <a:avLst/>
          </a:prstGeom>
        </p:spPr>
        <p:txBody>
          <a:bodyPr wrap="square">
            <a:spAutoFit/>
          </a:bodyPr>
          <a:lstStyle/>
          <a:p>
            <a:pPr algn="r"/>
            <a:endParaRPr lang="en-US" sz="2800" b="1" dirty="0" smtClean="0"/>
          </a:p>
          <a:p>
            <a:r>
              <a:rPr lang="en-US" sz="2400" b="1" dirty="0" smtClean="0"/>
              <a:t>Focus on specifying and developing the type and level of regulatory interventions in a way that supports growth in Telecommunications, Information Technology, and Postal Sectors</a:t>
            </a:r>
            <a:endParaRPr lang="en-US" sz="2400" b="1" dirty="0">
              <a:effectLst>
                <a:outerShdw blurRad="38100" dist="38100" dir="2700000" algn="tl">
                  <a:srgbClr val="000000">
                    <a:alpha val="43137"/>
                  </a:srgbClr>
                </a:outerShdw>
              </a:effectLst>
              <a:latin typeface="Arial Narrow" panose="020B0606020202030204" pitchFamily="34" charset="0"/>
            </a:endParaRPr>
          </a:p>
        </p:txBody>
      </p:sp>
      <p:sp>
        <p:nvSpPr>
          <p:cNvPr id="8" name="Date Placeholder 7"/>
          <p:cNvSpPr>
            <a:spLocks noGrp="1"/>
          </p:cNvSpPr>
          <p:nvPr>
            <p:ph type="dt" sz="half" idx="10"/>
          </p:nvPr>
        </p:nvSpPr>
        <p:spPr>
          <a:xfrm>
            <a:off x="10925298" y="6131873"/>
            <a:ext cx="974437"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27</a:t>
            </a:fld>
            <a:endParaRPr lang="en-US"/>
          </a:p>
        </p:txBody>
      </p:sp>
      <p:sp>
        <p:nvSpPr>
          <p:cNvPr id="10" name="Rectangle 32"/>
          <p:cNvSpPr>
            <a:spLocks noChangeArrowheads="1"/>
          </p:cNvSpPr>
          <p:nvPr/>
        </p:nvSpPr>
        <p:spPr bwMode="gray">
          <a:xfrm>
            <a:off x="314186" y="1937838"/>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
        <p:nvSpPr>
          <p:cNvPr id="11" name="Rectangle 10"/>
          <p:cNvSpPr/>
          <p:nvPr/>
        </p:nvSpPr>
        <p:spPr>
          <a:xfrm>
            <a:off x="489101" y="1985549"/>
            <a:ext cx="5460437" cy="523220"/>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2017-2020</a:t>
            </a:r>
            <a:r>
              <a:rPr lang="en-US"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Strategy</a:t>
            </a:r>
          </a:p>
        </p:txBody>
      </p:sp>
      <p:sp>
        <p:nvSpPr>
          <p:cNvPr id="12" name="Rectangle 11"/>
          <p:cNvSpPr/>
          <p:nvPr/>
        </p:nvSpPr>
        <p:spPr>
          <a:xfrm>
            <a:off x="506681" y="4251366"/>
            <a:ext cx="10454244" cy="1200329"/>
          </a:xfrm>
          <a:prstGeom prst="rect">
            <a:avLst/>
          </a:prstGeom>
        </p:spPr>
        <p:txBody>
          <a:bodyPr wrap="square">
            <a:spAutoFit/>
          </a:bodyPr>
          <a:lstStyle/>
          <a:p>
            <a:pPr>
              <a:buFont typeface="Wingdings" pitchFamily="2" charset="2"/>
              <a:buChar char="Ø"/>
            </a:pPr>
            <a:r>
              <a:rPr lang="en-US" sz="2400" dirty="0" smtClean="0"/>
              <a:t>Review and development of existing regulatory frameworks.  </a:t>
            </a:r>
          </a:p>
          <a:p>
            <a:pPr>
              <a:buFont typeface="Wingdings" pitchFamily="2" charset="2"/>
              <a:buChar char="Ø"/>
            </a:pPr>
            <a:r>
              <a:rPr lang="en-US" sz="2400" dirty="0" smtClean="0"/>
              <a:t>Withdrawal of some organizational interventions partially or entirely.</a:t>
            </a:r>
          </a:p>
          <a:p>
            <a:pPr>
              <a:buFont typeface="Wingdings" pitchFamily="2" charset="2"/>
              <a:buChar char="Ø"/>
            </a:pPr>
            <a:r>
              <a:rPr lang="en-US" sz="2400" dirty="0" smtClean="0"/>
              <a:t>  Add new regulatory frameworks allow new interventions.</a:t>
            </a:r>
            <a:endParaRPr lang="en-US" sz="2400" dirty="0"/>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8" name="Date Placeholder 7"/>
          <p:cNvSpPr>
            <a:spLocks noGrp="1"/>
          </p:cNvSpPr>
          <p:nvPr>
            <p:ph type="dt" sz="half" idx="10"/>
          </p:nvPr>
        </p:nvSpPr>
        <p:spPr>
          <a:xfrm>
            <a:off x="10925298" y="6131873"/>
            <a:ext cx="974437"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28</a:t>
            </a:fld>
            <a:endParaRPr lang="en-US"/>
          </a:p>
        </p:txBody>
      </p:sp>
      <p:sp>
        <p:nvSpPr>
          <p:cNvPr id="10" name="Rectangle 32"/>
          <p:cNvSpPr>
            <a:spLocks noChangeArrowheads="1"/>
          </p:cNvSpPr>
          <p:nvPr/>
        </p:nvSpPr>
        <p:spPr bwMode="gray">
          <a:xfrm>
            <a:off x="290435" y="1605329"/>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
        <p:nvSpPr>
          <p:cNvPr id="11" name="Rectangle 10"/>
          <p:cNvSpPr/>
          <p:nvPr/>
        </p:nvSpPr>
        <p:spPr>
          <a:xfrm>
            <a:off x="477225" y="1629289"/>
            <a:ext cx="5460437" cy="523220"/>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2017-2020</a:t>
            </a:r>
            <a:r>
              <a:rPr lang="en-US"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Strategy</a:t>
            </a:r>
          </a:p>
        </p:txBody>
      </p:sp>
      <p:grpSp>
        <p:nvGrpSpPr>
          <p:cNvPr id="1026" name="Group 75"/>
          <p:cNvGrpSpPr>
            <a:grpSpLocks/>
          </p:cNvGrpSpPr>
          <p:nvPr/>
        </p:nvGrpSpPr>
        <p:grpSpPr bwMode="auto">
          <a:xfrm>
            <a:off x="746291" y="2214501"/>
            <a:ext cx="9153525" cy="4124326"/>
            <a:chOff x="0" y="0"/>
            <a:chExt cx="91535" cy="41243"/>
          </a:xfrm>
        </p:grpSpPr>
        <p:grpSp>
          <p:nvGrpSpPr>
            <p:cNvPr id="65" name="Group 65"/>
            <p:cNvGrpSpPr>
              <a:grpSpLocks/>
            </p:cNvGrpSpPr>
            <p:nvPr/>
          </p:nvGrpSpPr>
          <p:grpSpPr bwMode="auto">
            <a:xfrm>
              <a:off x="0" y="20288"/>
              <a:ext cx="83967" cy="20955"/>
              <a:chOff x="0" y="0"/>
              <a:chExt cx="83967" cy="20955"/>
            </a:xfrm>
          </p:grpSpPr>
          <p:sp>
            <p:nvSpPr>
              <p:cNvPr id="62" name="Straight Connector 62"/>
              <p:cNvSpPr>
                <a:spLocks noChangeShapeType="1"/>
              </p:cNvSpPr>
              <p:nvPr/>
            </p:nvSpPr>
            <p:spPr bwMode="auto">
              <a:xfrm flipH="1">
                <a:off x="381" y="0"/>
                <a:ext cx="381" cy="20955"/>
              </a:xfrm>
              <a:prstGeom prst="line">
                <a:avLst/>
              </a:prstGeom>
              <a:noFill/>
              <a:ln w="57150">
                <a:solidFill>
                  <a:srgbClr val="BC4542"/>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Straight Connector 63"/>
              <p:cNvSpPr>
                <a:spLocks noChangeShapeType="1"/>
              </p:cNvSpPr>
              <p:nvPr/>
            </p:nvSpPr>
            <p:spPr bwMode="auto">
              <a:xfrm flipH="1">
                <a:off x="0" y="20288"/>
                <a:ext cx="83915" cy="667"/>
              </a:xfrm>
              <a:prstGeom prst="line">
                <a:avLst/>
              </a:prstGeom>
              <a:noFill/>
              <a:ln w="57150">
                <a:solidFill>
                  <a:srgbClr val="BC4542"/>
                </a:solidFill>
                <a:round/>
                <a:headEnd/>
                <a:tailEnd/>
              </a:ln>
            </p:spPr>
            <p:txBody>
              <a:bodyPr vert="horz" wrap="square" lIns="91440" tIns="45720" rIns="91440" bIns="45720" numCol="1" anchor="t" anchorCtr="0" compatLnSpc="1">
                <a:prstTxWarp prst="textNoShape">
                  <a:avLst/>
                </a:prstTxWarp>
              </a:bodyPr>
              <a:lstStyle/>
              <a:p>
                <a:endParaRPr lang="en-US"/>
              </a:p>
            </p:txBody>
          </p:sp>
          <p:cxnSp>
            <p:nvCxnSpPr>
              <p:cNvPr id="64" name="Straight Arrow Connector 64"/>
              <p:cNvCxnSpPr>
                <a:cxnSpLocks noChangeShapeType="1"/>
                <a:stCxn id="63" idx="0"/>
              </p:cNvCxnSpPr>
              <p:nvPr/>
            </p:nvCxnSpPr>
            <p:spPr bwMode="auto">
              <a:xfrm flipV="1">
                <a:off x="83915" y="16589"/>
                <a:ext cx="52" cy="3699"/>
              </a:xfrm>
              <a:prstGeom prst="straightConnector1">
                <a:avLst/>
              </a:prstGeom>
              <a:noFill/>
              <a:ln w="38100">
                <a:solidFill>
                  <a:srgbClr val="BC4542"/>
                </a:solidFill>
                <a:round/>
                <a:headEnd/>
                <a:tailEnd type="triangle" w="med" len="med"/>
              </a:ln>
            </p:spPr>
          </p:cxnSp>
        </p:grpSp>
        <p:grpSp>
          <p:nvGrpSpPr>
            <p:cNvPr id="74" name="Group 74"/>
            <p:cNvGrpSpPr>
              <a:grpSpLocks/>
            </p:cNvGrpSpPr>
            <p:nvPr/>
          </p:nvGrpSpPr>
          <p:grpSpPr bwMode="auto">
            <a:xfrm>
              <a:off x="857" y="0"/>
              <a:ext cx="90678" cy="38671"/>
              <a:chOff x="0" y="0"/>
              <a:chExt cx="90678" cy="38671"/>
            </a:xfrm>
          </p:grpSpPr>
          <p:grpSp>
            <p:nvGrpSpPr>
              <p:cNvPr id="57" name="Group 57"/>
              <p:cNvGrpSpPr>
                <a:grpSpLocks/>
              </p:cNvGrpSpPr>
              <p:nvPr/>
            </p:nvGrpSpPr>
            <p:grpSpPr bwMode="auto">
              <a:xfrm>
                <a:off x="476" y="3714"/>
                <a:ext cx="90202" cy="34957"/>
                <a:chOff x="0" y="0"/>
                <a:chExt cx="90201" cy="34956"/>
              </a:xfrm>
            </p:grpSpPr>
            <p:grpSp>
              <p:nvGrpSpPr>
                <p:cNvPr id="56" name="Group 56"/>
                <p:cNvGrpSpPr>
                  <a:grpSpLocks/>
                </p:cNvGrpSpPr>
                <p:nvPr/>
              </p:nvGrpSpPr>
              <p:grpSpPr bwMode="auto">
                <a:xfrm>
                  <a:off x="47434" y="0"/>
                  <a:ext cx="42767" cy="34956"/>
                  <a:chOff x="0" y="0"/>
                  <a:chExt cx="42767" cy="34956"/>
                </a:xfrm>
              </p:grpSpPr>
              <p:sp>
                <p:nvSpPr>
                  <p:cNvPr id="18" name="Straight Connector 18"/>
                  <p:cNvSpPr>
                    <a:spLocks noChangeShapeType="1"/>
                  </p:cNvSpPr>
                  <p:nvPr/>
                </p:nvSpPr>
                <p:spPr bwMode="auto">
                  <a:xfrm flipV="1">
                    <a:off x="15811" y="10191"/>
                    <a:ext cx="0" cy="3429"/>
                  </a:xfrm>
                  <a:prstGeom prst="line">
                    <a:avLst/>
                  </a:prstGeom>
                  <a:noFill/>
                  <a:ln w="38100">
                    <a:solidFill>
                      <a:srgbClr val="4579B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Straight Connector 20"/>
                  <p:cNvSpPr>
                    <a:spLocks noChangeShapeType="1"/>
                  </p:cNvSpPr>
                  <p:nvPr/>
                </p:nvSpPr>
                <p:spPr bwMode="auto">
                  <a:xfrm flipH="1" flipV="1">
                    <a:off x="9239" y="10287"/>
                    <a:ext cx="10954" cy="0"/>
                  </a:xfrm>
                  <a:prstGeom prst="line">
                    <a:avLst/>
                  </a:prstGeom>
                  <a:noFill/>
                  <a:ln w="38100">
                    <a:solidFill>
                      <a:srgbClr val="4579B8"/>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49" name="Group 49"/>
                  <p:cNvGrpSpPr>
                    <a:grpSpLocks/>
                  </p:cNvGrpSpPr>
                  <p:nvPr/>
                </p:nvGrpSpPr>
                <p:grpSpPr bwMode="auto">
                  <a:xfrm>
                    <a:off x="0" y="0"/>
                    <a:ext cx="42767" cy="34956"/>
                    <a:chOff x="0" y="0"/>
                    <a:chExt cx="42767" cy="34956"/>
                  </a:xfrm>
                </p:grpSpPr>
                <p:grpSp>
                  <p:nvGrpSpPr>
                    <p:cNvPr id="47" name="Group 47"/>
                    <p:cNvGrpSpPr>
                      <a:grpSpLocks/>
                    </p:cNvGrpSpPr>
                    <p:nvPr/>
                  </p:nvGrpSpPr>
                  <p:grpSpPr bwMode="auto">
                    <a:xfrm>
                      <a:off x="26670" y="5238"/>
                      <a:ext cx="16097" cy="28278"/>
                      <a:chOff x="0" y="0"/>
                      <a:chExt cx="16097" cy="28277"/>
                    </a:xfrm>
                  </p:grpSpPr>
                  <p:sp>
                    <p:nvSpPr>
                      <p:cNvPr id="2" name="Rectangle 7"/>
                      <p:cNvSpPr>
                        <a:spLocks noChangeArrowheads="1"/>
                      </p:cNvSpPr>
                      <p:nvPr/>
                    </p:nvSpPr>
                    <p:spPr bwMode="auto">
                      <a:xfrm>
                        <a:off x="0" y="0"/>
                        <a:ext cx="16002" cy="6191"/>
                      </a:xfrm>
                      <a:prstGeom prst="rect">
                        <a:avLst/>
                      </a:prstGeom>
                      <a:gradFill rotWithShape="1">
                        <a:gsLst>
                          <a:gs pos="0">
                            <a:srgbClr val="FFBE86"/>
                          </a:gs>
                          <a:gs pos="35001">
                            <a:srgbClr val="FFD0AA"/>
                          </a:gs>
                          <a:gs pos="100000">
                            <a:srgbClr val="FFEBDB"/>
                          </a:gs>
                        </a:gsLst>
                        <a:lin ang="16200000" scaled="1"/>
                      </a:gradFill>
                      <a:ln w="9525">
                        <a:solidFill>
                          <a:srgbClr val="F68C36"/>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Arial" pitchFamily="34" charset="0"/>
                            <a:cs typeface="Arial" pitchFamily="34" charset="0"/>
                          </a:rPr>
                          <a:t>International Directives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8"/>
                      <p:cNvSpPr>
                        <a:spLocks noChangeArrowheads="1"/>
                      </p:cNvSpPr>
                      <p:nvPr/>
                    </p:nvSpPr>
                    <p:spPr bwMode="auto">
                      <a:xfrm>
                        <a:off x="95" y="18669"/>
                        <a:ext cx="16002" cy="9608"/>
                      </a:xfrm>
                      <a:prstGeom prst="rect">
                        <a:avLst/>
                      </a:prstGeom>
                      <a:gradFill rotWithShape="1">
                        <a:gsLst>
                          <a:gs pos="0">
                            <a:srgbClr val="FFBE86"/>
                          </a:gs>
                          <a:gs pos="35001">
                            <a:srgbClr val="FFD0AA"/>
                          </a:gs>
                          <a:gs pos="100000">
                            <a:srgbClr val="FFEBDB"/>
                          </a:gs>
                        </a:gsLst>
                        <a:lin ang="16200000" scaled="1"/>
                      </a:gradFill>
                      <a:ln w="9525">
                        <a:solidFill>
                          <a:srgbClr val="F68C36"/>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Arial" pitchFamily="34" charset="0"/>
                            <a:cs typeface="Arial" pitchFamily="34" charset="0"/>
                          </a:rPr>
                          <a:t>Postal services </a:t>
                        </a:r>
                      </a:p>
                      <a:p>
                        <a:pPr marL="0" marR="0" lvl="0" indent="0" algn="ctr" defTabSz="914400" rtl="0" eaLnBrk="1" fontAlgn="base" latinLnBrk="0" hangingPunct="1">
                          <a:lnSpc>
                            <a:spcPct val="100000"/>
                          </a:lnSpc>
                          <a:spcBef>
                            <a:spcPct val="0"/>
                          </a:spcBef>
                          <a:spcAft>
                            <a:spcPts val="1000"/>
                          </a:spcAft>
                          <a:buClrTx/>
                          <a:buSzTx/>
                          <a:buFontTx/>
                          <a:buNone/>
                          <a:tabLst/>
                        </a:pPr>
                        <a:r>
                          <a:rPr lang="en-US" sz="1100" b="1" dirty="0" smtClean="0">
                            <a:latin typeface="Arial" pitchFamily="34" charset="0"/>
                            <a:ea typeface="Arial" pitchFamily="34" charset="0"/>
                            <a:cs typeface="Arial" pitchFamily="34" charset="0"/>
                          </a:rPr>
                          <a:t>Electronic documentation Law</a:t>
                        </a:r>
                        <a:r>
                          <a:rPr kumimoji="0" lang="en-US" sz="11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p>
                    </p:txBody>
                  </p:sp>
                  <p:sp>
                    <p:nvSpPr>
                      <p:cNvPr id="6" name="Rectangle 10"/>
                      <p:cNvSpPr>
                        <a:spLocks noChangeArrowheads="1"/>
                      </p:cNvSpPr>
                      <p:nvPr/>
                    </p:nvSpPr>
                    <p:spPr bwMode="auto">
                      <a:xfrm>
                        <a:off x="0" y="12382"/>
                        <a:ext cx="16002" cy="6191"/>
                      </a:xfrm>
                      <a:prstGeom prst="rect">
                        <a:avLst/>
                      </a:prstGeom>
                      <a:gradFill rotWithShape="1">
                        <a:gsLst>
                          <a:gs pos="0">
                            <a:srgbClr val="FFBE86"/>
                          </a:gs>
                          <a:gs pos="35001">
                            <a:srgbClr val="FFD0AA"/>
                          </a:gs>
                          <a:gs pos="100000">
                            <a:srgbClr val="FFEBDB"/>
                          </a:gs>
                        </a:gsLst>
                        <a:lin ang="16200000" scaled="1"/>
                      </a:gradFill>
                      <a:ln w="9525">
                        <a:solidFill>
                          <a:srgbClr val="F68C36"/>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Arial" pitchFamily="34" charset="0"/>
                            <a:cs typeface="Arial" pitchFamily="34" charset="0"/>
                          </a:rPr>
                          <a:t>National Policy Requirements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1"/>
                      <p:cNvSpPr>
                        <a:spLocks noChangeArrowheads="1"/>
                      </p:cNvSpPr>
                      <p:nvPr/>
                    </p:nvSpPr>
                    <p:spPr bwMode="auto">
                      <a:xfrm>
                        <a:off x="0" y="6191"/>
                        <a:ext cx="16002" cy="6191"/>
                      </a:xfrm>
                      <a:prstGeom prst="rect">
                        <a:avLst/>
                      </a:prstGeom>
                      <a:gradFill rotWithShape="1">
                        <a:gsLst>
                          <a:gs pos="0">
                            <a:srgbClr val="FFBE86"/>
                          </a:gs>
                          <a:gs pos="35001">
                            <a:srgbClr val="FFD0AA"/>
                          </a:gs>
                          <a:gs pos="100000">
                            <a:srgbClr val="FFEBDB"/>
                          </a:gs>
                        </a:gsLst>
                        <a:lin ang="16200000" scaled="1"/>
                      </a:gradFill>
                      <a:ln w="9525">
                        <a:solidFill>
                          <a:srgbClr val="F68C36"/>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Arial" pitchFamily="34" charset="0"/>
                            <a:cs typeface="Arial" pitchFamily="34" charset="0"/>
                          </a:rPr>
                          <a:t>Market Results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6" name="Left Brace 16"/>
                    <p:cNvSpPr>
                      <a:spLocks/>
                    </p:cNvSpPr>
                    <p:nvPr/>
                  </p:nvSpPr>
                  <p:spPr bwMode="auto">
                    <a:xfrm>
                      <a:off x="22574" y="8191"/>
                      <a:ext cx="3715" cy="19812"/>
                    </a:xfrm>
                    <a:prstGeom prst="leftBrace">
                      <a:avLst>
                        <a:gd name="adj1" fmla="val 8320"/>
                        <a:gd name="adj2" fmla="val 50000"/>
                      </a:avLst>
                    </a:prstGeom>
                    <a:noFill/>
                    <a:ln w="38100">
                      <a:solidFill>
                        <a:srgbClr val="4F81BD"/>
                      </a:solidFill>
                      <a:round/>
                      <a:headEnd/>
                      <a:tailEnd/>
                    </a:ln>
                    <a:effectLst>
                      <a:outerShdw dist="23000" dir="5400000" rotWithShape="0">
                        <a:srgbClr val="000000">
                          <a:alpha val="34999"/>
                        </a:srgbClr>
                      </a:outerShdw>
                    </a:effectLst>
                  </p:spPr>
                  <p:txBody>
                    <a:bodyPr vert="horz" wrap="square" lIns="91440" tIns="45720" rIns="91440" bIns="45720" numCol="1" anchor="ctr" anchorCtr="0" compatLnSpc="1">
                      <a:prstTxWarp prst="textNoShape">
                        <a:avLst/>
                      </a:prstTxWarp>
                    </a:bodyPr>
                    <a:lstStyle/>
                    <a:p>
                      <a:endParaRPr lang="en-US"/>
                    </a:p>
                  </p:txBody>
                </p:sp>
                <p:sp>
                  <p:nvSpPr>
                    <p:cNvPr id="21" name="Straight Connector 21"/>
                    <p:cNvSpPr>
                      <a:spLocks noChangeShapeType="1"/>
                    </p:cNvSpPr>
                    <p:nvPr/>
                  </p:nvSpPr>
                  <p:spPr bwMode="auto">
                    <a:xfrm>
                      <a:off x="9334" y="6762"/>
                      <a:ext cx="95" cy="3715"/>
                    </a:xfrm>
                    <a:prstGeom prst="line">
                      <a:avLst/>
                    </a:prstGeom>
                    <a:noFill/>
                    <a:ln w="38100">
                      <a:solidFill>
                        <a:srgbClr val="4579B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Straight Connector 22"/>
                    <p:cNvSpPr>
                      <a:spLocks noChangeShapeType="1"/>
                    </p:cNvSpPr>
                    <p:nvPr/>
                  </p:nvSpPr>
                  <p:spPr bwMode="auto">
                    <a:xfrm>
                      <a:off x="20002" y="6572"/>
                      <a:ext cx="95" cy="3715"/>
                    </a:xfrm>
                    <a:prstGeom prst="line">
                      <a:avLst/>
                    </a:prstGeom>
                    <a:noFill/>
                    <a:ln w="38100">
                      <a:solidFill>
                        <a:srgbClr val="4579B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Rectangle 23"/>
                    <p:cNvSpPr>
                      <a:spLocks noChangeArrowheads="1"/>
                    </p:cNvSpPr>
                    <p:nvPr/>
                  </p:nvSpPr>
                  <p:spPr bwMode="auto">
                    <a:xfrm>
                      <a:off x="285" y="190"/>
                      <a:ext cx="12288" cy="6477"/>
                    </a:xfrm>
                    <a:prstGeom prst="rect">
                      <a:avLst/>
                    </a:prstGeom>
                    <a:gradFill rotWithShape="1">
                      <a:gsLst>
                        <a:gs pos="0">
                          <a:srgbClr val="A3C4FF"/>
                        </a:gs>
                        <a:gs pos="35001">
                          <a:srgbClr val="BFD5FF"/>
                        </a:gs>
                        <a:gs pos="100000">
                          <a:srgbClr val="E5EEFF"/>
                        </a:gs>
                      </a:gsLst>
                      <a:lin ang="16200000" scaled="1"/>
                    </a:gradFill>
                    <a:ln w="9525">
                      <a:solidFill>
                        <a:srgbClr val="4579B8"/>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Arial" pitchFamily="34" charset="0"/>
                          <a:cs typeface="Arial" pitchFamily="34" charset="0"/>
                        </a:rPr>
                        <a:t>GD contribution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24"/>
                    <p:cNvSpPr>
                      <a:spLocks noChangeArrowheads="1"/>
                    </p:cNvSpPr>
                    <p:nvPr/>
                  </p:nvSpPr>
                  <p:spPr bwMode="auto">
                    <a:xfrm>
                      <a:off x="13620" y="0"/>
                      <a:ext cx="12288" cy="6477"/>
                    </a:xfrm>
                    <a:prstGeom prst="rect">
                      <a:avLst/>
                    </a:prstGeom>
                    <a:gradFill rotWithShape="1">
                      <a:gsLst>
                        <a:gs pos="0">
                          <a:srgbClr val="A3C4FF"/>
                        </a:gs>
                        <a:gs pos="35001">
                          <a:srgbClr val="BFD5FF"/>
                        </a:gs>
                        <a:gs pos="100000">
                          <a:srgbClr val="E5EEFF"/>
                        </a:gs>
                      </a:gsLst>
                      <a:lin ang="16200000" scaled="1"/>
                    </a:gradFill>
                    <a:ln w="9525">
                      <a:solidFill>
                        <a:srgbClr val="4579B8"/>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Arial" pitchFamily="34" charset="0"/>
                          <a:cs typeface="Arial" pitchFamily="34" charset="0"/>
                        </a:rPr>
                        <a:t>New technology entrance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48" name="Group 48"/>
                    <p:cNvGrpSpPr>
                      <a:grpSpLocks/>
                    </p:cNvGrpSpPr>
                    <p:nvPr/>
                  </p:nvGrpSpPr>
                  <p:grpSpPr bwMode="auto">
                    <a:xfrm>
                      <a:off x="0" y="13716"/>
                      <a:ext cx="26289" cy="21240"/>
                      <a:chOff x="0" y="0"/>
                      <a:chExt cx="26289" cy="21240"/>
                    </a:xfrm>
                  </p:grpSpPr>
                  <p:sp>
                    <p:nvSpPr>
                      <p:cNvPr id="17" name="Rectangle 17"/>
                      <p:cNvSpPr>
                        <a:spLocks noChangeArrowheads="1"/>
                      </p:cNvSpPr>
                      <p:nvPr/>
                    </p:nvSpPr>
                    <p:spPr bwMode="auto">
                      <a:xfrm>
                        <a:off x="8286" y="0"/>
                        <a:ext cx="14288" cy="7810"/>
                      </a:xfrm>
                      <a:prstGeom prst="rect">
                        <a:avLst/>
                      </a:prstGeom>
                      <a:gradFill rotWithShape="1">
                        <a:gsLst>
                          <a:gs pos="0">
                            <a:srgbClr val="A3C4FF"/>
                          </a:gs>
                          <a:gs pos="35001">
                            <a:srgbClr val="BFD5FF"/>
                          </a:gs>
                          <a:gs pos="100000">
                            <a:srgbClr val="E5EEFF"/>
                          </a:gs>
                        </a:gsLst>
                        <a:lin ang="16200000" scaled="1"/>
                      </a:gradFill>
                      <a:ln w="9525">
                        <a:solidFill>
                          <a:srgbClr val="4579B8"/>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Arial" pitchFamily="34" charset="0"/>
                            <a:cs typeface="Arial" pitchFamily="34" charset="0"/>
                          </a:rPr>
                          <a:t>Sector performance values progress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29"/>
                      <p:cNvSpPr>
                        <a:spLocks noChangeArrowheads="1"/>
                      </p:cNvSpPr>
                      <p:nvPr/>
                    </p:nvSpPr>
                    <p:spPr bwMode="auto">
                      <a:xfrm>
                        <a:off x="14001" y="14573"/>
                        <a:ext cx="12288" cy="6477"/>
                      </a:xfrm>
                      <a:prstGeom prst="rect">
                        <a:avLst/>
                      </a:prstGeom>
                      <a:gradFill rotWithShape="1">
                        <a:gsLst>
                          <a:gs pos="0">
                            <a:srgbClr val="A3C4FF"/>
                          </a:gs>
                          <a:gs pos="35001">
                            <a:srgbClr val="BFD5FF"/>
                          </a:gs>
                          <a:gs pos="100000">
                            <a:srgbClr val="E5EEFF"/>
                          </a:gs>
                        </a:gsLst>
                        <a:lin ang="16200000" scaled="1"/>
                      </a:gradFill>
                      <a:ln w="9525">
                        <a:solidFill>
                          <a:srgbClr val="4579B8"/>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Arial" pitchFamily="34" charset="0"/>
                            <a:cs typeface="Arial" pitchFamily="34" charset="0"/>
                          </a:rPr>
                          <a:t>Competition</a:t>
                        </a:r>
                        <a:r>
                          <a:rPr kumimoji="0" lang="en-US" sz="1100" b="1" i="0" u="none" strike="noStrike" cap="none" normalizeH="0" dirty="0" smtClean="0">
                            <a:ln>
                              <a:noFill/>
                            </a:ln>
                            <a:solidFill>
                              <a:schemeClr val="tx1"/>
                            </a:solidFill>
                            <a:effectLst/>
                            <a:latin typeface="Arial" pitchFamily="34" charset="0"/>
                            <a:ea typeface="Arial" pitchFamily="34" charset="0"/>
                            <a:cs typeface="Arial" pitchFamily="34" charset="0"/>
                          </a:rPr>
                          <a:t> level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30"/>
                      <p:cNvSpPr>
                        <a:spLocks noChangeArrowheads="1"/>
                      </p:cNvSpPr>
                      <p:nvPr/>
                    </p:nvSpPr>
                    <p:spPr bwMode="auto">
                      <a:xfrm>
                        <a:off x="0" y="14763"/>
                        <a:ext cx="12287" cy="6477"/>
                      </a:xfrm>
                      <a:prstGeom prst="rect">
                        <a:avLst/>
                      </a:prstGeom>
                      <a:gradFill rotWithShape="1">
                        <a:gsLst>
                          <a:gs pos="0">
                            <a:srgbClr val="A3C4FF"/>
                          </a:gs>
                          <a:gs pos="35001">
                            <a:srgbClr val="BFD5FF"/>
                          </a:gs>
                          <a:gs pos="100000">
                            <a:srgbClr val="E5EEFF"/>
                          </a:gs>
                        </a:gsLst>
                        <a:lin ang="16200000" scaled="1"/>
                      </a:gradFill>
                      <a:ln w="9525">
                        <a:solidFill>
                          <a:srgbClr val="4579B8"/>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Arial" pitchFamily="34" charset="0"/>
                            <a:cs typeface="Arial" pitchFamily="34" charset="0"/>
                          </a:rPr>
                          <a:t>Consumers</a:t>
                        </a:r>
                        <a:r>
                          <a:rPr kumimoji="0" lang="en-US" sz="1100" b="1" i="0" u="none" strike="noStrike" cap="none" normalizeH="0" dirty="0" smtClean="0">
                            <a:ln>
                              <a:noFill/>
                            </a:ln>
                            <a:solidFill>
                              <a:schemeClr val="tx1"/>
                            </a:solidFill>
                            <a:effectLst/>
                            <a:latin typeface="Arial" pitchFamily="34" charset="0"/>
                            <a:ea typeface="Arial" pitchFamily="34" charset="0"/>
                            <a:cs typeface="Arial" pitchFamily="34" charset="0"/>
                          </a:rPr>
                          <a:t> Protection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grpSp>
            </p:grpSp>
            <p:grpSp>
              <p:nvGrpSpPr>
                <p:cNvPr id="55" name="Group 55"/>
                <p:cNvGrpSpPr>
                  <a:grpSpLocks/>
                </p:cNvGrpSpPr>
                <p:nvPr/>
              </p:nvGrpSpPr>
              <p:grpSpPr bwMode="auto">
                <a:xfrm>
                  <a:off x="0" y="5810"/>
                  <a:ext cx="55093" cy="22098"/>
                  <a:chOff x="0" y="0"/>
                  <a:chExt cx="55093" cy="22098"/>
                </a:xfrm>
              </p:grpSpPr>
              <p:sp>
                <p:nvSpPr>
                  <p:cNvPr id="32" name="Text Box 32"/>
                  <p:cNvSpPr txBox="1">
                    <a:spLocks noChangeArrowheads="1"/>
                  </p:cNvSpPr>
                  <p:nvPr/>
                </p:nvSpPr>
                <p:spPr bwMode="auto">
                  <a:xfrm>
                    <a:off x="44049" y="6667"/>
                    <a:ext cx="11044" cy="9906"/>
                  </a:xfrm>
                  <a:prstGeom prst="rect">
                    <a:avLst/>
                  </a:prstGeom>
                  <a:gradFill rotWithShape="1">
                    <a:gsLst>
                      <a:gs pos="0">
                        <a:srgbClr val="FFA2A1"/>
                      </a:gs>
                      <a:gs pos="35001">
                        <a:srgbClr val="FFBEBD"/>
                      </a:gs>
                      <a:gs pos="100000">
                        <a:srgbClr val="FFE5E5"/>
                      </a:gs>
                    </a:gsLst>
                    <a:lin ang="16200000" scaled="1"/>
                  </a:gradFill>
                  <a:ln w="9525">
                    <a:solidFill>
                      <a:srgbClr val="BC4542"/>
                    </a:solidFill>
                    <a:miter lim="800000"/>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800" b="1"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Arial" pitchFamily="34" charset="0"/>
                        <a:cs typeface="Arial" pitchFamily="34" charset="0"/>
                      </a:rPr>
                      <a:t>Regulatory intervention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Straight Connector 33"/>
                  <p:cNvSpPr>
                    <a:spLocks noChangeShapeType="1"/>
                  </p:cNvSpPr>
                  <p:nvPr/>
                </p:nvSpPr>
                <p:spPr bwMode="auto">
                  <a:xfrm flipV="1">
                    <a:off x="49434" y="2857"/>
                    <a:ext cx="96" cy="3620"/>
                  </a:xfrm>
                  <a:prstGeom prst="line">
                    <a:avLst/>
                  </a:prstGeom>
                  <a:noFill/>
                  <a:ln w="38100">
                    <a:solidFill>
                      <a:srgbClr val="BC4542"/>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Straight Connector 34"/>
                  <p:cNvSpPr>
                    <a:spLocks noChangeShapeType="1"/>
                  </p:cNvSpPr>
                  <p:nvPr/>
                </p:nvSpPr>
                <p:spPr bwMode="auto">
                  <a:xfrm flipH="1">
                    <a:off x="42195" y="3143"/>
                    <a:ext cx="7620" cy="95"/>
                  </a:xfrm>
                  <a:prstGeom prst="line">
                    <a:avLst/>
                  </a:prstGeom>
                  <a:noFill/>
                  <a:ln w="38100">
                    <a:solidFill>
                      <a:srgbClr val="BC4542"/>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Straight Connector 37"/>
                  <p:cNvSpPr>
                    <a:spLocks noChangeShapeType="1"/>
                  </p:cNvSpPr>
                  <p:nvPr/>
                </p:nvSpPr>
                <p:spPr bwMode="auto">
                  <a:xfrm flipV="1">
                    <a:off x="50006" y="16764"/>
                    <a:ext cx="95" cy="4286"/>
                  </a:xfrm>
                  <a:prstGeom prst="line">
                    <a:avLst/>
                  </a:prstGeom>
                  <a:noFill/>
                  <a:ln w="38100">
                    <a:solidFill>
                      <a:srgbClr val="BC4542"/>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Straight Connector 38"/>
                  <p:cNvSpPr>
                    <a:spLocks noChangeShapeType="1"/>
                  </p:cNvSpPr>
                  <p:nvPr/>
                </p:nvSpPr>
                <p:spPr bwMode="auto">
                  <a:xfrm flipH="1" flipV="1">
                    <a:off x="44481" y="20955"/>
                    <a:ext cx="5620" cy="95"/>
                  </a:xfrm>
                  <a:prstGeom prst="line">
                    <a:avLst/>
                  </a:prstGeom>
                  <a:noFill/>
                  <a:ln w="38100">
                    <a:solidFill>
                      <a:srgbClr val="BC4542"/>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54" name="Group 54"/>
                  <p:cNvGrpSpPr>
                    <a:grpSpLocks/>
                  </p:cNvGrpSpPr>
                  <p:nvPr/>
                </p:nvGrpSpPr>
                <p:grpSpPr bwMode="auto">
                  <a:xfrm>
                    <a:off x="0" y="0"/>
                    <a:ext cx="46899" cy="22098"/>
                    <a:chOff x="0" y="0"/>
                    <a:chExt cx="46899" cy="22098"/>
                  </a:xfrm>
                </p:grpSpPr>
                <p:sp>
                  <p:nvSpPr>
                    <p:cNvPr id="35" name="Rectangle 35"/>
                    <p:cNvSpPr>
                      <a:spLocks noChangeArrowheads="1"/>
                    </p:cNvSpPr>
                    <p:nvPr/>
                  </p:nvSpPr>
                  <p:spPr bwMode="auto">
                    <a:xfrm>
                      <a:off x="36957" y="0"/>
                      <a:ext cx="9942" cy="5715"/>
                    </a:xfrm>
                    <a:prstGeom prst="rect">
                      <a:avLst/>
                    </a:prstGeom>
                    <a:gradFill rotWithShape="1">
                      <a:gsLst>
                        <a:gs pos="0">
                          <a:srgbClr val="BCBCBC"/>
                        </a:gs>
                        <a:gs pos="35001">
                          <a:srgbClr val="D0D0D0"/>
                        </a:gs>
                        <a:gs pos="100000">
                          <a:srgbClr val="EDEDED"/>
                        </a:gs>
                      </a:gsLst>
                      <a:lin ang="16200000" scaled="1"/>
                    </a:gradFill>
                    <a:ln w="9525">
                      <a:solidFill>
                        <a:srgbClr val="000000"/>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Arial" pitchFamily="34" charset="0"/>
                          <a:cs typeface="Arial" pitchFamily="34" charset="0"/>
                        </a:rPr>
                        <a:t>Type of interference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Rectangle 36"/>
                    <p:cNvSpPr>
                      <a:spLocks noChangeArrowheads="1"/>
                    </p:cNvSpPr>
                    <p:nvPr/>
                  </p:nvSpPr>
                  <p:spPr bwMode="auto">
                    <a:xfrm>
                      <a:off x="36671" y="17049"/>
                      <a:ext cx="8096" cy="5049"/>
                    </a:xfrm>
                    <a:prstGeom prst="rect">
                      <a:avLst/>
                    </a:prstGeom>
                    <a:gradFill rotWithShape="1">
                      <a:gsLst>
                        <a:gs pos="0">
                          <a:srgbClr val="BCBCBC"/>
                        </a:gs>
                        <a:gs pos="35001">
                          <a:srgbClr val="D0D0D0"/>
                        </a:gs>
                        <a:gs pos="100000">
                          <a:srgbClr val="EDEDED"/>
                        </a:gs>
                      </a:gsLst>
                      <a:lin ang="16200000" scaled="1"/>
                    </a:gradFill>
                    <a:ln w="9525">
                      <a:solidFill>
                        <a:srgbClr val="000000"/>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Arial" pitchFamily="34" charset="0"/>
                          <a:cs typeface="Arial" pitchFamily="34" charset="0"/>
                        </a:rPr>
                        <a:t>Interference level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Straight Connector 39"/>
                    <p:cNvSpPr>
                      <a:spLocks noChangeShapeType="1"/>
                    </p:cNvSpPr>
                    <p:nvPr/>
                  </p:nvSpPr>
                  <p:spPr bwMode="auto">
                    <a:xfrm flipH="1">
                      <a:off x="32385" y="1905"/>
                      <a:ext cx="4667" cy="0"/>
                    </a:xfrm>
                    <a:prstGeom prst="line">
                      <a:avLst/>
                    </a:prstGeom>
                    <a:noFill/>
                    <a:ln w="38100">
                      <a:solidFill>
                        <a:srgbClr val="BC4542"/>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Straight Connector 40"/>
                    <p:cNvSpPr>
                      <a:spLocks noChangeShapeType="1"/>
                    </p:cNvSpPr>
                    <p:nvPr/>
                  </p:nvSpPr>
                  <p:spPr bwMode="auto">
                    <a:xfrm flipH="1">
                      <a:off x="32480" y="20764"/>
                      <a:ext cx="4096" cy="95"/>
                    </a:xfrm>
                    <a:prstGeom prst="line">
                      <a:avLst/>
                    </a:prstGeom>
                    <a:noFill/>
                    <a:ln w="38100">
                      <a:solidFill>
                        <a:srgbClr val="BC4542"/>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Rectangle 41"/>
                    <p:cNvSpPr>
                      <a:spLocks noChangeArrowheads="1"/>
                    </p:cNvSpPr>
                    <p:nvPr/>
                  </p:nvSpPr>
                  <p:spPr bwMode="auto">
                    <a:xfrm>
                      <a:off x="28479" y="7143"/>
                      <a:ext cx="8097" cy="10232"/>
                    </a:xfrm>
                    <a:prstGeom prst="rect">
                      <a:avLst/>
                    </a:prstGeom>
                    <a:solidFill>
                      <a:srgbClr val="C0504D"/>
                    </a:solidFill>
                    <a:ln w="38100">
                      <a:solidFill>
                        <a:srgbClr val="FFFFFF"/>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Arial" pitchFamily="34" charset="0"/>
                          <a:cs typeface="Arial" pitchFamily="34" charset="0"/>
                        </a:rPr>
                        <a:t>Revision of organizational processes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2" name="Straight Connector 42"/>
                    <p:cNvSpPr>
                      <a:spLocks noChangeShapeType="1"/>
                    </p:cNvSpPr>
                    <p:nvPr/>
                  </p:nvSpPr>
                  <p:spPr bwMode="auto">
                    <a:xfrm flipV="1">
                      <a:off x="32289" y="1809"/>
                      <a:ext cx="0" cy="5239"/>
                    </a:xfrm>
                    <a:prstGeom prst="line">
                      <a:avLst/>
                    </a:prstGeom>
                    <a:noFill/>
                    <a:ln w="28575">
                      <a:solidFill>
                        <a:srgbClr val="BC4542"/>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Straight Connector 43"/>
                    <p:cNvSpPr>
                      <a:spLocks noChangeShapeType="1"/>
                    </p:cNvSpPr>
                    <p:nvPr/>
                  </p:nvSpPr>
                  <p:spPr bwMode="auto">
                    <a:xfrm flipV="1">
                      <a:off x="32289" y="15621"/>
                      <a:ext cx="0" cy="5238"/>
                    </a:xfrm>
                    <a:prstGeom prst="line">
                      <a:avLst/>
                    </a:prstGeom>
                    <a:noFill/>
                    <a:ln w="38100">
                      <a:solidFill>
                        <a:srgbClr val="BC4542"/>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53" name="Group 53"/>
                    <p:cNvGrpSpPr>
                      <a:grpSpLocks/>
                    </p:cNvGrpSpPr>
                    <p:nvPr/>
                  </p:nvGrpSpPr>
                  <p:grpSpPr bwMode="auto">
                    <a:xfrm>
                      <a:off x="0" y="1428"/>
                      <a:ext cx="28455" cy="17717"/>
                      <a:chOff x="0" y="0"/>
                      <a:chExt cx="28455" cy="17716"/>
                    </a:xfrm>
                  </p:grpSpPr>
                  <p:sp>
                    <p:nvSpPr>
                      <p:cNvPr id="45" name="Straight Connector 45"/>
                      <p:cNvSpPr>
                        <a:spLocks noChangeShapeType="1"/>
                      </p:cNvSpPr>
                      <p:nvPr/>
                    </p:nvSpPr>
                    <p:spPr bwMode="auto">
                      <a:xfrm flipH="1">
                        <a:off x="25407" y="9548"/>
                        <a:ext cx="3048" cy="96"/>
                      </a:xfrm>
                      <a:prstGeom prst="line">
                        <a:avLst/>
                      </a:prstGeom>
                      <a:noFill/>
                      <a:ln w="38100">
                        <a:solidFill>
                          <a:srgbClr val="4579B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Rectangle 46"/>
                      <p:cNvSpPr>
                        <a:spLocks noChangeArrowheads="1"/>
                      </p:cNvSpPr>
                      <p:nvPr/>
                    </p:nvSpPr>
                    <p:spPr bwMode="auto">
                      <a:xfrm>
                        <a:off x="18835" y="6119"/>
                        <a:ext cx="7811" cy="8573"/>
                      </a:xfrm>
                      <a:prstGeom prst="rect">
                        <a:avLst/>
                      </a:prstGeom>
                      <a:solidFill>
                        <a:srgbClr val="4F81BD"/>
                      </a:solidFill>
                      <a:ln w="25400">
                        <a:solidFill>
                          <a:srgbClr val="243F6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Arial" pitchFamily="34" charset="0"/>
                            <a:cs typeface="Arial" pitchFamily="34" charset="0"/>
                          </a:rPr>
                          <a:t>capacity</a:t>
                        </a:r>
                        <a:r>
                          <a:rPr kumimoji="0" lang="en-US" sz="1100" b="1" i="0" u="none" strike="noStrike" cap="none" normalizeH="0" dirty="0" smtClean="0">
                            <a:ln>
                              <a:noFill/>
                            </a:ln>
                            <a:solidFill>
                              <a:schemeClr val="tx1"/>
                            </a:solidFill>
                            <a:effectLst/>
                            <a:latin typeface="Arial" pitchFamily="34" charset="0"/>
                            <a:ea typeface="Arial" pitchFamily="34" charset="0"/>
                            <a:cs typeface="Arial" pitchFamily="34" charset="0"/>
                          </a:rPr>
                          <a:t> building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 name="Straight Connector 50"/>
                      <p:cNvSpPr>
                        <a:spLocks noChangeShapeType="1"/>
                      </p:cNvSpPr>
                      <p:nvPr/>
                    </p:nvSpPr>
                    <p:spPr bwMode="auto">
                      <a:xfrm flipH="1" flipV="1">
                        <a:off x="13977" y="10120"/>
                        <a:ext cx="5049" cy="95"/>
                      </a:xfrm>
                      <a:prstGeom prst="line">
                        <a:avLst/>
                      </a:prstGeom>
                      <a:noFill/>
                      <a:ln w="38100">
                        <a:solidFill>
                          <a:srgbClr val="4579B8"/>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Isosceles Triangle 52"/>
                      <p:cNvSpPr>
                        <a:spLocks noChangeArrowheads="1"/>
                      </p:cNvSpPr>
                      <p:nvPr/>
                    </p:nvSpPr>
                    <p:spPr bwMode="auto">
                      <a:xfrm rot="-5400000">
                        <a:off x="-690" y="690"/>
                        <a:ext cx="17716" cy="16335"/>
                      </a:xfrm>
                      <a:prstGeom prst="triangle">
                        <a:avLst>
                          <a:gd name="adj" fmla="val 50000"/>
                        </a:avLst>
                      </a:prstGeom>
                      <a:solidFill>
                        <a:srgbClr val="9BBB59"/>
                      </a:solidFill>
                      <a:ln w="25400">
                        <a:solidFill>
                          <a:srgbClr val="4E612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Arial" pitchFamily="34" charset="0"/>
                            <a:cs typeface="Arial" pitchFamily="34" charset="0"/>
                          </a:rPr>
                          <a:t>Regulatory</a:t>
                        </a:r>
                        <a:r>
                          <a:rPr kumimoji="0" lang="en-US" sz="1100" b="1" i="0" u="none" strike="noStrike" cap="none" normalizeH="0" dirty="0" smtClean="0">
                            <a:ln>
                              <a:noFill/>
                            </a:ln>
                            <a:solidFill>
                              <a:schemeClr val="tx1"/>
                            </a:solidFill>
                            <a:effectLst/>
                            <a:latin typeface="Arial" pitchFamily="34" charset="0"/>
                            <a:ea typeface="Arial" pitchFamily="34" charset="0"/>
                            <a:cs typeface="Arial" pitchFamily="34" charset="0"/>
                          </a:rPr>
                          <a:t> effect in the progress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grpSp>
            </p:grpSp>
          </p:grpSp>
          <p:grpSp>
            <p:nvGrpSpPr>
              <p:cNvPr id="73" name="Group 73"/>
              <p:cNvGrpSpPr>
                <a:grpSpLocks/>
              </p:cNvGrpSpPr>
              <p:nvPr/>
            </p:nvGrpSpPr>
            <p:grpSpPr bwMode="auto">
              <a:xfrm>
                <a:off x="0" y="0"/>
                <a:ext cx="84277" cy="19050"/>
                <a:chOff x="0" y="0"/>
                <a:chExt cx="84277" cy="19050"/>
              </a:xfrm>
            </p:grpSpPr>
            <p:sp>
              <p:nvSpPr>
                <p:cNvPr id="67" name="Straight Connector 67"/>
                <p:cNvSpPr>
                  <a:spLocks noChangeShapeType="1"/>
                </p:cNvSpPr>
                <p:nvPr/>
              </p:nvSpPr>
              <p:spPr bwMode="auto">
                <a:xfrm flipH="1">
                  <a:off x="0" y="0"/>
                  <a:ext cx="571" cy="19050"/>
                </a:xfrm>
                <a:prstGeom prst="line">
                  <a:avLst/>
                </a:prstGeom>
                <a:noFill/>
                <a:ln w="57150">
                  <a:solidFill>
                    <a:srgbClr val="BC4542"/>
                  </a:solidFill>
                  <a:round/>
                  <a:headEnd/>
                  <a:tailEnd/>
                </a:ln>
              </p:spPr>
              <p:txBody>
                <a:bodyPr vert="horz" wrap="square" lIns="91440" tIns="45720" rIns="91440" bIns="45720" numCol="1" anchor="t" anchorCtr="0" compatLnSpc="1">
                  <a:prstTxWarp prst="textNoShape">
                    <a:avLst/>
                  </a:prstTxWarp>
                </a:bodyPr>
                <a:lstStyle/>
                <a:p>
                  <a:endParaRPr lang="en-US"/>
                </a:p>
              </p:txBody>
            </p:sp>
            <p:cxnSp>
              <p:nvCxnSpPr>
                <p:cNvPr id="71" name="Straight Arrow Connector 71"/>
                <p:cNvCxnSpPr>
                  <a:cxnSpLocks noChangeShapeType="1"/>
                </p:cNvCxnSpPr>
                <p:nvPr/>
              </p:nvCxnSpPr>
              <p:spPr bwMode="auto">
                <a:xfrm flipH="1">
                  <a:off x="83820" y="666"/>
                  <a:ext cx="457" cy="8668"/>
                </a:xfrm>
                <a:prstGeom prst="straightConnector1">
                  <a:avLst/>
                </a:prstGeom>
                <a:noFill/>
                <a:ln w="38100">
                  <a:solidFill>
                    <a:srgbClr val="BC4542"/>
                  </a:solidFill>
                  <a:round/>
                  <a:headEnd/>
                  <a:tailEnd type="triangle" w="med" len="med"/>
                </a:ln>
              </p:spPr>
            </p:cxnSp>
            <p:sp>
              <p:nvSpPr>
                <p:cNvPr id="72" name="Straight Connector 72"/>
                <p:cNvSpPr>
                  <a:spLocks noChangeShapeType="1"/>
                </p:cNvSpPr>
                <p:nvPr/>
              </p:nvSpPr>
              <p:spPr bwMode="auto">
                <a:xfrm flipH="1" flipV="1">
                  <a:off x="95" y="285"/>
                  <a:ext cx="84175" cy="477"/>
                </a:xfrm>
                <a:prstGeom prst="line">
                  <a:avLst/>
                </a:prstGeom>
                <a:noFill/>
                <a:ln w="57150">
                  <a:solidFill>
                    <a:srgbClr val="BC4542"/>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8" name="Date Placeholder 7"/>
          <p:cNvSpPr>
            <a:spLocks noGrp="1"/>
          </p:cNvSpPr>
          <p:nvPr>
            <p:ph type="dt" sz="half" idx="10"/>
          </p:nvPr>
        </p:nvSpPr>
        <p:spPr>
          <a:xfrm>
            <a:off x="10925298" y="6131873"/>
            <a:ext cx="974437"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29</a:t>
            </a:fld>
            <a:endParaRPr lang="en-US"/>
          </a:p>
        </p:txBody>
      </p:sp>
      <p:sp>
        <p:nvSpPr>
          <p:cNvPr id="10" name="Rectangle 32"/>
          <p:cNvSpPr>
            <a:spLocks noChangeArrowheads="1"/>
          </p:cNvSpPr>
          <p:nvPr/>
        </p:nvSpPr>
        <p:spPr bwMode="gray">
          <a:xfrm>
            <a:off x="290435" y="1605329"/>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
        <p:nvSpPr>
          <p:cNvPr id="11" name="Rectangle 10"/>
          <p:cNvSpPr/>
          <p:nvPr/>
        </p:nvSpPr>
        <p:spPr>
          <a:xfrm>
            <a:off x="477225" y="1629289"/>
            <a:ext cx="5460437" cy="523220"/>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2017-2020</a:t>
            </a:r>
            <a:r>
              <a:rPr lang="en-US" b="1" dirty="0" smtClean="0"/>
              <a:t> </a:t>
            </a:r>
            <a:r>
              <a:rPr lang="en-US" sz="2800" b="1" dirty="0" smtClean="0">
                <a:effectLst>
                  <a:outerShdw blurRad="38100" dist="38100" dir="2700000" algn="tl">
                    <a:srgbClr val="000000">
                      <a:alpha val="43137"/>
                    </a:srgbClr>
                  </a:outerShdw>
                </a:effectLst>
                <a:latin typeface="Arial Narrow" panose="020B0606020202030204" pitchFamily="34" charset="0"/>
              </a:rPr>
              <a:t>Strategy</a:t>
            </a:r>
          </a:p>
        </p:txBody>
      </p:sp>
      <p:sp>
        <p:nvSpPr>
          <p:cNvPr id="56" name="Rectangle 55"/>
          <p:cNvSpPr/>
          <p:nvPr/>
        </p:nvSpPr>
        <p:spPr>
          <a:xfrm>
            <a:off x="641268" y="2551837"/>
            <a:ext cx="8502732" cy="2677656"/>
          </a:xfrm>
          <a:prstGeom prst="rect">
            <a:avLst/>
          </a:prstGeom>
        </p:spPr>
        <p:txBody>
          <a:bodyPr wrap="square">
            <a:spAutoFit/>
          </a:bodyPr>
          <a:lstStyle/>
          <a:p>
            <a:r>
              <a:rPr lang="en-US" sz="2400" b="1" dirty="0" smtClean="0"/>
              <a:t>The most important challenges facing the challenges of achieving balanced growth in target sectors are:</a:t>
            </a:r>
          </a:p>
          <a:p>
            <a:pPr>
              <a:buFont typeface="Wingdings" pitchFamily="2" charset="2"/>
              <a:buChar char="Ø"/>
            </a:pPr>
            <a:r>
              <a:rPr lang="en-US" sz="2400" dirty="0" smtClean="0"/>
              <a:t> the rising cost of energy, especially electricity.</a:t>
            </a:r>
          </a:p>
          <a:p>
            <a:pPr>
              <a:buFont typeface="Wingdings" pitchFamily="2" charset="2"/>
              <a:buChar char="Ø"/>
            </a:pPr>
            <a:r>
              <a:rPr lang="en-US" sz="2400" dirty="0" smtClean="0"/>
              <a:t> volume of taxes on the telecommunications sector.  </a:t>
            </a:r>
          </a:p>
          <a:p>
            <a:pPr>
              <a:buFont typeface="Wingdings" pitchFamily="2" charset="2"/>
              <a:buChar char="Ø"/>
            </a:pPr>
            <a:r>
              <a:rPr lang="en-US" sz="2400" dirty="0" smtClean="0"/>
              <a:t> Weak competition and dishonorable practices competition in some markets which limits the opening of the market in addition to limiting the entry of new investors into the sector</a:t>
            </a:r>
            <a:r>
              <a:rPr lang="en-US" dirty="0" smtClean="0"/>
              <a:t>.</a:t>
            </a:r>
            <a:endParaRPr lang="en-US" dirty="0"/>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274638"/>
            <a:ext cx="10972800" cy="1143000"/>
          </a:xfrm>
        </p:spPr>
        <p:txBody>
          <a:bodyPr>
            <a:noAutofit/>
          </a:bodyPr>
          <a:lstStyle/>
          <a:p>
            <a:pPr algn="ctr"/>
            <a:r>
              <a:rPr lang="en-US" sz="3200" b="1" dirty="0" smtClean="0">
                <a:latin typeface="Simplified Arabic" pitchFamily="18" charset="-78"/>
                <a:cs typeface="Simplified Arabic" pitchFamily="18" charset="-78"/>
              </a:rPr>
              <a:t>Telecommunications Regulatory Commission (TRC)</a:t>
            </a:r>
            <a:endParaRPr lang="en-US" sz="3200" b="1"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103A43F1-3BC3-493C-94F3-464A1B2656ED}" type="datetime1">
              <a:rPr lang="en-US" smtClean="0"/>
              <a:pPr/>
              <a:t>04-Oct-17</a:t>
            </a:fld>
            <a:endParaRPr lang="en-US" dirty="0"/>
          </a:p>
        </p:txBody>
      </p:sp>
      <p:sp>
        <p:nvSpPr>
          <p:cNvPr id="5" name="Slide Number Placeholder 4"/>
          <p:cNvSpPr>
            <a:spLocks noGrp="1"/>
          </p:cNvSpPr>
          <p:nvPr>
            <p:ph type="sldNum" sz="quarter" idx="12"/>
          </p:nvPr>
        </p:nvSpPr>
        <p:spPr/>
        <p:txBody>
          <a:bodyPr/>
          <a:lstStyle/>
          <a:p>
            <a:fld id="{378FDB64-01BD-421B-9752-2FBB0F8EC1CE}" type="slidenum">
              <a:rPr lang="en-US" smtClean="0"/>
              <a:pPr/>
              <a:t>3</a:t>
            </a:fld>
            <a:endParaRPr lang="en-US"/>
          </a:p>
        </p:txBody>
      </p:sp>
      <p:sp>
        <p:nvSpPr>
          <p:cNvPr id="3" name="Content Placeholder 2"/>
          <p:cNvSpPr>
            <a:spLocks noGrp="1"/>
          </p:cNvSpPr>
          <p:nvPr>
            <p:ph sz="quarter" idx="1"/>
          </p:nvPr>
        </p:nvSpPr>
        <p:spPr>
          <a:xfrm>
            <a:off x="508000" y="1447800"/>
            <a:ext cx="10972800" cy="4876800"/>
          </a:xfrm>
        </p:spPr>
        <p:txBody>
          <a:bodyPr>
            <a:noAutofit/>
          </a:bodyPr>
          <a:lstStyle/>
          <a:p>
            <a:pPr>
              <a:buNone/>
            </a:pPr>
            <a:r>
              <a:rPr lang="en-US" sz="2400" b="1" dirty="0" smtClean="0">
                <a:latin typeface="Simplified Arabic" pitchFamily="18" charset="-78"/>
                <a:cs typeface="Simplified Arabic" pitchFamily="18" charset="-78"/>
              </a:rPr>
              <a:t>Introduction:</a:t>
            </a:r>
          </a:p>
          <a:p>
            <a:pPr>
              <a:buNone/>
            </a:pPr>
            <a:r>
              <a:rPr lang="en-US" sz="2400" b="1" dirty="0" smtClean="0">
                <a:latin typeface="Simplified Arabic" pitchFamily="18" charset="-78"/>
                <a:cs typeface="Simplified Arabic" pitchFamily="18" charset="-78"/>
              </a:rPr>
              <a:t>The TRC was established according to the Telecommunications Law number 13 for the year 1995</a:t>
            </a:r>
          </a:p>
          <a:p>
            <a:pPr>
              <a:buNone/>
            </a:pPr>
            <a:endParaRPr lang="en-US" sz="2400" b="1" dirty="0" smtClean="0">
              <a:latin typeface="Simplified Arabic" pitchFamily="18" charset="-78"/>
              <a:cs typeface="Simplified Arabic" pitchFamily="18" charset="-78"/>
            </a:endParaRPr>
          </a:p>
          <a:p>
            <a:pPr>
              <a:buNone/>
            </a:pPr>
            <a:r>
              <a:rPr lang="en-US" sz="2300" b="1" dirty="0" smtClean="0">
                <a:latin typeface="Simplified Arabic" pitchFamily="18" charset="-78"/>
                <a:cs typeface="Simplified Arabic" pitchFamily="18" charset="-78"/>
              </a:rPr>
              <a:t>Article (4): </a:t>
            </a:r>
            <a:r>
              <a:rPr lang="en-US" sz="2300" dirty="0" smtClean="0">
                <a:latin typeface="Simplified Arabic" pitchFamily="18" charset="-78"/>
                <a:cs typeface="Simplified Arabic" pitchFamily="18" charset="-78"/>
              </a:rPr>
              <a:t/>
            </a:r>
            <a:br>
              <a:rPr lang="en-US" sz="2300" dirty="0" smtClean="0">
                <a:latin typeface="Simplified Arabic" pitchFamily="18" charset="-78"/>
                <a:cs typeface="Simplified Arabic" pitchFamily="18" charset="-78"/>
              </a:rPr>
            </a:br>
            <a:r>
              <a:rPr lang="en-US" sz="2300" dirty="0" smtClean="0">
                <a:latin typeface="Simplified Arabic" pitchFamily="18" charset="-78"/>
                <a:cs typeface="Simplified Arabic" pitchFamily="18" charset="-78"/>
              </a:rPr>
              <a:t>a. A Commission called the "Telecommunications Regulatory Commission" answerable to the Minister shall be established in the Kingdom. It shall be a financially and administratively independent juridical personality, and, in such capacity, shall be entitled to own and dispose of movable and immovable property necessary to achieve its objectives, enter into contracts with third parties, and take all legal actions, including the right to litigate, and appoint the civil public prosecutor or any other attorney as its representative in judicial proceedings.</a:t>
            </a:r>
            <a:r>
              <a:rPr lang="en-US" sz="2400" dirty="0" smtClean="0"/>
              <a:t/>
            </a:r>
            <a:br>
              <a:rPr lang="en-US" sz="2400" dirty="0" smtClean="0"/>
            </a:br>
            <a:endParaRPr lang="en-US" sz="2400" dirty="0" smtClean="0"/>
          </a:p>
          <a:p>
            <a:pPr>
              <a:buNone/>
            </a:pPr>
            <a:endParaRPr lang="en-US" sz="2000" dirty="0" smtClean="0"/>
          </a:p>
          <a:p>
            <a:pPr>
              <a:buNone/>
            </a:pPr>
            <a:endParaRPr lang="en-US" sz="1800" dirty="0" smtClean="0"/>
          </a:p>
          <a:p>
            <a:pPr>
              <a:buNone/>
            </a:pPr>
            <a:endParaRPr lang="en-US" sz="18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03564" y="2614077"/>
            <a:ext cx="10363200" cy="1143000"/>
          </a:xfrm>
        </p:spPr>
        <p:txBody>
          <a:bodyPr>
            <a:normAutofit/>
          </a:bodyPr>
          <a:lstStyle/>
          <a:p>
            <a:pPr algn="ctr"/>
            <a:r>
              <a:rPr lang="en-US" b="1" dirty="0" smtClean="0">
                <a:solidFill>
                  <a:schemeClr val="tx1"/>
                </a:solidFill>
                <a:effectLst>
                  <a:outerShdw blurRad="38100" dist="38100" dir="2700000" algn="tl">
                    <a:srgbClr val="000000">
                      <a:alpha val="43137"/>
                    </a:srgbClr>
                  </a:outerShdw>
                </a:effectLst>
                <a:latin typeface="Arial Narrow" panose="020B0606020202030204" pitchFamily="34" charset="0"/>
                <a:ea typeface="+mn-ea"/>
                <a:cs typeface="+mn-cs"/>
              </a:rPr>
              <a:t>Thank</a:t>
            </a:r>
            <a:r>
              <a:rPr lang="en-US" dirty="0" smtClean="0"/>
              <a:t> </a:t>
            </a:r>
            <a:r>
              <a:rPr lang="en-US" b="1" dirty="0" smtClean="0">
                <a:solidFill>
                  <a:schemeClr val="tx1"/>
                </a:solidFill>
                <a:effectLst>
                  <a:outerShdw blurRad="38100" dist="38100" dir="2700000" algn="tl">
                    <a:srgbClr val="000000">
                      <a:alpha val="43137"/>
                    </a:srgbClr>
                  </a:outerShdw>
                </a:effectLst>
                <a:latin typeface="Arial Narrow" panose="020B0606020202030204" pitchFamily="34" charset="0"/>
                <a:ea typeface="+mn-ea"/>
                <a:cs typeface="+mn-cs"/>
              </a:rPr>
              <a:t>You</a:t>
            </a:r>
            <a:r>
              <a:rPr lang="en-US" dirty="0" smtClean="0"/>
              <a:t> </a:t>
            </a:r>
            <a:r>
              <a:rPr lang="en-US" b="1" dirty="0" smtClean="0">
                <a:solidFill>
                  <a:schemeClr val="tx1"/>
                </a:solidFill>
                <a:effectLst>
                  <a:outerShdw blurRad="38100" dist="38100" dir="2700000" algn="tl">
                    <a:srgbClr val="000000">
                      <a:alpha val="43137"/>
                    </a:srgbClr>
                  </a:outerShdw>
                </a:effectLst>
                <a:latin typeface="Arial Narrow" panose="020B0606020202030204" pitchFamily="34" charset="0"/>
                <a:ea typeface="+mn-ea"/>
                <a:cs typeface="+mn-cs"/>
              </a:rPr>
              <a:t>For</a:t>
            </a:r>
            <a:r>
              <a:rPr lang="en-US" dirty="0" smtClean="0"/>
              <a:t> </a:t>
            </a:r>
            <a:r>
              <a:rPr lang="en-US" b="1" dirty="0" smtClean="0">
                <a:solidFill>
                  <a:schemeClr val="tx1"/>
                </a:solidFill>
                <a:effectLst>
                  <a:outerShdw blurRad="38100" dist="38100" dir="2700000" algn="tl">
                    <a:srgbClr val="000000">
                      <a:alpha val="43137"/>
                    </a:srgbClr>
                  </a:outerShdw>
                </a:effectLst>
                <a:latin typeface="Arial Narrow" panose="020B0606020202030204" pitchFamily="34" charset="0"/>
                <a:ea typeface="+mn-ea"/>
                <a:cs typeface="+mn-cs"/>
              </a:rPr>
              <a:t>Listening</a:t>
            </a:r>
          </a:p>
        </p:txBody>
      </p:sp>
      <p:sp>
        <p:nvSpPr>
          <p:cNvPr id="3" name="Date Placeholder 2"/>
          <p:cNvSpPr>
            <a:spLocks noGrp="1"/>
          </p:cNvSpPr>
          <p:nvPr>
            <p:ph type="dt" sz="half" idx="10"/>
          </p:nvPr>
        </p:nvSpPr>
        <p:spPr/>
        <p:txBody>
          <a:bodyPr/>
          <a:lstStyle/>
          <a:p>
            <a:fld id="{664B2EEA-0B5E-4C99-8162-A0B60F8428BE}" type="datetime1">
              <a:rPr lang="en-US" smtClean="0"/>
              <a:pPr/>
              <a:t>04-Oct-17</a:t>
            </a:fld>
            <a:endParaRPr lang="en-US"/>
          </a:p>
        </p:txBody>
      </p:sp>
      <p:sp>
        <p:nvSpPr>
          <p:cNvPr id="4" name="Slide Number Placeholder 3"/>
          <p:cNvSpPr>
            <a:spLocks noGrp="1"/>
          </p:cNvSpPr>
          <p:nvPr>
            <p:ph type="sldNum" sz="quarter" idx="12"/>
          </p:nvPr>
        </p:nvSpPr>
        <p:spPr/>
        <p:txBody>
          <a:bodyPr/>
          <a:lstStyle/>
          <a:p>
            <a:fld id="{2D4CDF2F-FD38-441D-A790-DB80E12EE850}" type="slidenum">
              <a:rPr lang="en-US" smtClean="0"/>
              <a:pPr/>
              <a:t>30</a:t>
            </a:fld>
            <a:endParaRPr lang="en-US"/>
          </a:p>
        </p:txBody>
      </p:sp>
    </p:spTree>
  </p:cSld>
  <p:clrMapOvr>
    <a:masterClrMapping/>
  </p:clrMapOvr>
  <p:transition advClick="0">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Simplified Arabic" pitchFamily="18" charset="-78"/>
                <a:cs typeface="Simplified Arabic" pitchFamily="18" charset="-78"/>
              </a:rPr>
              <a:t>Telecommunications Regulatory Commission (TRC)</a:t>
            </a:r>
            <a:endParaRPr lang="en-US" sz="3600" dirty="0">
              <a:latin typeface="Simplified Arabic" pitchFamily="18" charset="-78"/>
              <a:cs typeface="Simplified Arabic" pitchFamily="18" charset="-78"/>
            </a:endParaRPr>
          </a:p>
        </p:txBody>
      </p:sp>
      <p:sp>
        <p:nvSpPr>
          <p:cNvPr id="4" name="Date Placeholder 3"/>
          <p:cNvSpPr>
            <a:spLocks noGrp="1"/>
          </p:cNvSpPr>
          <p:nvPr>
            <p:ph type="dt" sz="half" idx="10"/>
          </p:nvPr>
        </p:nvSpPr>
        <p:spPr/>
        <p:txBody>
          <a:bodyPr/>
          <a:lstStyle/>
          <a:p>
            <a:fld id="{103A43F1-3BC3-493C-94F3-464A1B2656ED}" type="datetime1">
              <a:rPr lang="en-US" smtClean="0"/>
              <a:pPr/>
              <a:t>04-Oct-17</a:t>
            </a:fld>
            <a:endParaRPr lang="en-US" dirty="0"/>
          </a:p>
        </p:txBody>
      </p:sp>
      <p:sp>
        <p:nvSpPr>
          <p:cNvPr id="5" name="Slide Number Placeholder 4"/>
          <p:cNvSpPr>
            <a:spLocks noGrp="1"/>
          </p:cNvSpPr>
          <p:nvPr>
            <p:ph type="sldNum" sz="quarter" idx="12"/>
          </p:nvPr>
        </p:nvSpPr>
        <p:spPr/>
        <p:txBody>
          <a:bodyPr/>
          <a:lstStyle/>
          <a:p>
            <a:fld id="{378FDB64-01BD-421B-9752-2FBB0F8EC1CE}" type="slidenum">
              <a:rPr lang="en-US" smtClean="0"/>
              <a:pPr/>
              <a:t>4</a:t>
            </a:fld>
            <a:endParaRPr lang="en-US"/>
          </a:p>
        </p:txBody>
      </p:sp>
      <p:sp>
        <p:nvSpPr>
          <p:cNvPr id="3" name="Content Placeholder 2"/>
          <p:cNvSpPr>
            <a:spLocks noGrp="1"/>
          </p:cNvSpPr>
          <p:nvPr>
            <p:ph sz="quarter" idx="1"/>
          </p:nvPr>
        </p:nvSpPr>
        <p:spPr>
          <a:xfrm>
            <a:off x="508000" y="1447800"/>
            <a:ext cx="10972800" cy="5105400"/>
          </a:xfrm>
        </p:spPr>
        <p:txBody>
          <a:bodyPr>
            <a:noAutofit/>
          </a:bodyPr>
          <a:lstStyle/>
          <a:p>
            <a:pPr>
              <a:buNone/>
            </a:pPr>
            <a:r>
              <a:rPr lang="en-US" sz="2400" b="1" dirty="0" smtClean="0">
                <a:latin typeface="Simplified Arabic" pitchFamily="18" charset="-78"/>
                <a:cs typeface="Simplified Arabic" pitchFamily="18" charset="-78"/>
              </a:rPr>
              <a:t>Introduction:</a:t>
            </a:r>
          </a:p>
          <a:p>
            <a:pPr>
              <a:buNone/>
            </a:pPr>
            <a:r>
              <a:rPr lang="en-US" sz="2400" b="1" dirty="0" smtClean="0">
                <a:latin typeface="Simplified Arabic" pitchFamily="18" charset="-78"/>
                <a:cs typeface="Simplified Arabic" pitchFamily="18" charset="-78"/>
              </a:rPr>
              <a:t>The TRC was established according to the Telecommunications Law number 13 for the year 1995</a:t>
            </a:r>
          </a:p>
          <a:p>
            <a:pPr>
              <a:buNone/>
            </a:pPr>
            <a:endParaRPr lang="en-US" sz="2400" b="1" dirty="0" smtClean="0">
              <a:latin typeface="Simplified Arabic" pitchFamily="18" charset="-78"/>
              <a:cs typeface="Simplified Arabic" pitchFamily="18" charset="-78"/>
            </a:endParaRPr>
          </a:p>
          <a:p>
            <a:pPr>
              <a:buNone/>
            </a:pPr>
            <a:r>
              <a:rPr lang="en-US" sz="2400" b="1" dirty="0" smtClean="0">
                <a:latin typeface="Simplified Arabic" pitchFamily="18" charset="-78"/>
                <a:cs typeface="Simplified Arabic" pitchFamily="18" charset="-78"/>
              </a:rPr>
              <a:t>Article (4): </a:t>
            </a:r>
            <a:r>
              <a:rPr lang="en-US" sz="2400" dirty="0" smtClean="0">
                <a:latin typeface="Simplified Arabic" pitchFamily="18" charset="-78"/>
                <a:cs typeface="Simplified Arabic" pitchFamily="18" charset="-78"/>
              </a:rPr>
              <a:t/>
            </a:r>
            <a:br>
              <a:rPr lang="en-US" sz="2400" dirty="0" smtClean="0">
                <a:latin typeface="Simplified Arabic" pitchFamily="18" charset="-78"/>
                <a:cs typeface="Simplified Arabic" pitchFamily="18" charset="-78"/>
              </a:rPr>
            </a:br>
            <a:r>
              <a:rPr lang="en-US" sz="2400" dirty="0" smtClean="0">
                <a:latin typeface="Simplified Arabic" pitchFamily="18" charset="-78"/>
                <a:cs typeface="Simplified Arabic" pitchFamily="18" charset="-78"/>
              </a:rPr>
              <a:t/>
            </a:r>
            <a:br>
              <a:rPr lang="en-US" sz="2400" dirty="0" smtClean="0">
                <a:latin typeface="Simplified Arabic" pitchFamily="18" charset="-78"/>
                <a:cs typeface="Simplified Arabic" pitchFamily="18" charset="-78"/>
              </a:rPr>
            </a:br>
            <a:r>
              <a:rPr lang="en-US" sz="2400" dirty="0" smtClean="0">
                <a:latin typeface="Simplified Arabic" pitchFamily="18" charset="-78"/>
                <a:cs typeface="Simplified Arabic" pitchFamily="18" charset="-78"/>
              </a:rPr>
              <a:t>b. The Commission shall enjoy all exemptions and facilities enjoyed by ministries, governmental entities, and official public sector organizations</a:t>
            </a:r>
            <a:r>
              <a:rPr lang="en-US" sz="2400" dirty="0" smtClean="0"/>
              <a:t/>
            </a:r>
            <a:br>
              <a:rPr lang="en-US" sz="2400" dirty="0" smtClean="0"/>
            </a:br>
            <a:endParaRPr lang="en-US" sz="2400" dirty="0" smtClean="0"/>
          </a:p>
          <a:p>
            <a:pPr>
              <a:buNone/>
            </a:pPr>
            <a:endParaRPr lang="en-US" sz="2000" dirty="0" smtClean="0"/>
          </a:p>
          <a:p>
            <a:pPr>
              <a:buNone/>
            </a:pPr>
            <a:endParaRPr lang="en-US" sz="1800" dirty="0" smtClean="0"/>
          </a:p>
          <a:p>
            <a:pPr>
              <a:buNone/>
            </a:pPr>
            <a:endParaRPr 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5" name="Rectangle 4"/>
          <p:cNvSpPr/>
          <p:nvPr/>
        </p:nvSpPr>
        <p:spPr>
          <a:xfrm>
            <a:off x="494402" y="1689786"/>
            <a:ext cx="7040117" cy="523220"/>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Major</a:t>
            </a:r>
            <a:r>
              <a:rPr lang="en-US" sz="2800" b="1" dirty="0" smtClean="0">
                <a:latin typeface="Arial Narrow" panose="020B0606020202030204" pitchFamily="34" charset="0"/>
              </a:rPr>
              <a:t> </a:t>
            </a:r>
            <a:r>
              <a:rPr lang="en-US" sz="2800" b="1" dirty="0" smtClean="0">
                <a:effectLst>
                  <a:outerShdw blurRad="38100" dist="38100" dir="2700000" algn="tl">
                    <a:srgbClr val="000000">
                      <a:alpha val="43137"/>
                    </a:srgbClr>
                  </a:outerShdw>
                </a:effectLst>
                <a:latin typeface="Arial Narrow" panose="020B0606020202030204" pitchFamily="34" charset="0"/>
              </a:rPr>
              <a:t>Duties</a:t>
            </a:r>
            <a:r>
              <a:rPr lang="en-US" sz="2800" b="1" dirty="0" smtClean="0">
                <a:latin typeface="Arial Narrow" panose="020B0606020202030204" pitchFamily="34" charset="0"/>
              </a:rPr>
              <a:t> </a:t>
            </a:r>
            <a:r>
              <a:rPr lang="en-US" sz="2800" b="1" dirty="0" smtClean="0">
                <a:effectLst>
                  <a:outerShdw blurRad="38100" dist="38100" dir="2700000" algn="tl">
                    <a:srgbClr val="000000">
                      <a:alpha val="43137"/>
                    </a:srgbClr>
                  </a:outerShdw>
                </a:effectLst>
                <a:latin typeface="Arial Narrow" panose="020B0606020202030204" pitchFamily="34" charset="0"/>
              </a:rPr>
              <a:t>of</a:t>
            </a:r>
            <a:r>
              <a:rPr lang="en-US" sz="2800" b="1" dirty="0" smtClean="0">
                <a:latin typeface="Arial Narrow" panose="020B0606020202030204" pitchFamily="34" charset="0"/>
              </a:rPr>
              <a:t> </a:t>
            </a:r>
            <a:r>
              <a:rPr lang="en-US" sz="2800" b="1" dirty="0" smtClean="0">
                <a:effectLst>
                  <a:outerShdw blurRad="38100" dist="38100" dir="2700000" algn="tl">
                    <a:srgbClr val="000000">
                      <a:alpha val="43137"/>
                    </a:srgbClr>
                  </a:outerShdw>
                </a:effectLst>
                <a:latin typeface="Arial Narrow" panose="020B0606020202030204" pitchFamily="34" charset="0"/>
              </a:rPr>
              <a:t>the</a:t>
            </a:r>
            <a:r>
              <a:rPr lang="en-US" sz="2800" b="1" dirty="0" smtClean="0">
                <a:latin typeface="Arial Narrow" panose="020B0606020202030204" pitchFamily="34" charset="0"/>
              </a:rPr>
              <a:t> </a:t>
            </a:r>
            <a:r>
              <a:rPr lang="en-US" sz="2800" b="1" dirty="0" smtClean="0">
                <a:effectLst>
                  <a:outerShdw blurRad="38100" dist="38100" dir="2700000" algn="tl">
                    <a:srgbClr val="000000">
                      <a:alpha val="43137"/>
                    </a:srgbClr>
                  </a:outerShdw>
                </a:effectLst>
                <a:latin typeface="Arial Narrow" panose="020B0606020202030204" pitchFamily="34" charset="0"/>
              </a:rPr>
              <a:t>TRC</a:t>
            </a:r>
          </a:p>
        </p:txBody>
      </p:sp>
      <p:sp>
        <p:nvSpPr>
          <p:cNvPr id="11" name="TextBox 10"/>
          <p:cNvSpPr txBox="1"/>
          <p:nvPr/>
        </p:nvSpPr>
        <p:spPr>
          <a:xfrm>
            <a:off x="1070848" y="2118241"/>
            <a:ext cx="10424466" cy="4308872"/>
          </a:xfrm>
          <a:prstGeom prst="rect">
            <a:avLst/>
          </a:prstGeom>
          <a:noFill/>
        </p:spPr>
        <p:txBody>
          <a:bodyPr wrap="square" rtlCol="0">
            <a:spAutoFit/>
          </a:bodyPr>
          <a:lstStyle/>
          <a:p>
            <a:endParaRPr lang="en-US" sz="2600" dirty="0" smtClean="0"/>
          </a:p>
          <a:p>
            <a:r>
              <a:rPr lang="en-US" sz="2800" dirty="0" smtClean="0"/>
              <a:t>(4) Article 6 of the Telecommunications Law provides as follows in relation to the obligations of the Commission:</a:t>
            </a:r>
          </a:p>
          <a:p>
            <a:r>
              <a:rPr lang="en-US" sz="2800" dirty="0" smtClean="0"/>
              <a:t>“To regulate telecommunications and information technology services in the Kingdom in accordance with the established general policy so as to ensure the provision of high quality telecommunications and information technology services to users with high standards and reasonable prices and which realizes the optimal performance of the telecommunications and information technology sectors.”</a:t>
            </a:r>
            <a:endParaRPr lang="en-US" sz="2400" b="1" dirty="0" smtClean="0">
              <a:latin typeface="Arial Narrow" panose="020B0606020202030204" pitchFamily="34" charset="0"/>
            </a:endParaRPr>
          </a:p>
          <a:p>
            <a:pPr algn="just"/>
            <a:endParaRPr lang="en-US" sz="2400" b="1" dirty="0" smtClean="0">
              <a:latin typeface="Arial Narrow" panose="020B0606020202030204" pitchFamily="34" charset="0"/>
            </a:endParaRPr>
          </a:p>
        </p:txBody>
      </p:sp>
      <p:sp>
        <p:nvSpPr>
          <p:cNvPr id="12" name="TextBox 11"/>
          <p:cNvSpPr txBox="1"/>
          <p:nvPr/>
        </p:nvSpPr>
        <p:spPr>
          <a:xfrm>
            <a:off x="7553441" y="6104718"/>
            <a:ext cx="2788777" cy="707886"/>
          </a:xfrm>
          <a:prstGeom prst="rect">
            <a:avLst/>
          </a:prstGeom>
          <a:noFill/>
        </p:spPr>
        <p:txBody>
          <a:bodyPr wrap="none" rtlCol="0">
            <a:spAutoFit/>
          </a:bodyPr>
          <a:lstStyle/>
          <a:p>
            <a:r>
              <a:rPr lang="en-US" sz="2000" b="1" i="1" dirty="0" smtClean="0"/>
              <a:t>Art 4 of ICT Policy 2012</a:t>
            </a:r>
          </a:p>
          <a:p>
            <a:r>
              <a:rPr lang="en-US" sz="2000" b="1" i="1" dirty="0" smtClean="0"/>
              <a:t>Art 6 a of the Telecom Law</a:t>
            </a:r>
            <a:endParaRPr lang="en-US" sz="2000" b="1" i="1" dirty="0"/>
          </a:p>
        </p:txBody>
      </p:sp>
      <p:sp>
        <p:nvSpPr>
          <p:cNvPr id="8" name="Date Placeholder 7"/>
          <p:cNvSpPr>
            <a:spLocks noGrp="1"/>
          </p:cNvSpPr>
          <p:nvPr>
            <p:ph type="dt" sz="half" idx="10"/>
          </p:nvPr>
        </p:nvSpPr>
        <p:spPr>
          <a:xfrm>
            <a:off x="10592789" y="6084372"/>
            <a:ext cx="1306945"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5</a:t>
            </a:fld>
            <a:endParaRPr lang="en-US"/>
          </a:p>
        </p:txBody>
      </p:sp>
      <p:sp>
        <p:nvSpPr>
          <p:cNvPr id="10" name="Rectangle 32"/>
          <p:cNvSpPr>
            <a:spLocks noChangeArrowheads="1"/>
          </p:cNvSpPr>
          <p:nvPr/>
        </p:nvSpPr>
        <p:spPr bwMode="gray">
          <a:xfrm>
            <a:off x="326062" y="1759708"/>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5" name="Rectangle 4"/>
          <p:cNvSpPr/>
          <p:nvPr/>
        </p:nvSpPr>
        <p:spPr>
          <a:xfrm>
            <a:off x="482527" y="1487905"/>
            <a:ext cx="10929660" cy="954107"/>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Telecommunications Law and Statement of the Government Policy</a:t>
            </a:r>
          </a:p>
          <a:p>
            <a:r>
              <a:rPr lang="ar-JO" sz="2800" b="1" dirty="0" smtClean="0">
                <a:effectLst>
                  <a:outerShdw blurRad="38100" dist="38100" dir="2700000" algn="tl">
                    <a:srgbClr val="000000">
                      <a:alpha val="43137"/>
                    </a:srgbClr>
                  </a:outerShdw>
                </a:effectLst>
                <a:latin typeface="Arial Narrow" panose="020B0606020202030204" pitchFamily="34" charset="0"/>
              </a:rPr>
              <a:t> </a:t>
            </a:r>
            <a:r>
              <a:rPr lang="en-US" sz="2800" b="1" dirty="0" smtClean="0">
                <a:effectLst>
                  <a:outerShdw blurRad="38100" dist="38100" dir="2700000" algn="tl">
                    <a:srgbClr val="000000">
                      <a:alpha val="43137"/>
                    </a:srgbClr>
                  </a:outerShdw>
                </a:effectLst>
                <a:latin typeface="Arial Narrow" panose="020B0606020202030204" pitchFamily="34" charset="0"/>
              </a:rPr>
              <a:t> </a:t>
            </a:r>
            <a:endParaRPr lang="en-US" sz="2800" b="1" dirty="0">
              <a:effectLst>
                <a:outerShdw blurRad="38100" dist="38100" dir="2700000" algn="tl">
                  <a:srgbClr val="000000">
                    <a:alpha val="43137"/>
                  </a:srgbClr>
                </a:outerShdw>
              </a:effectLst>
              <a:latin typeface="Arial Narrow" panose="020B0606020202030204" pitchFamily="34" charset="0"/>
            </a:endParaRPr>
          </a:p>
        </p:txBody>
      </p:sp>
      <p:sp>
        <p:nvSpPr>
          <p:cNvPr id="11" name="TextBox 10"/>
          <p:cNvSpPr txBox="1"/>
          <p:nvPr/>
        </p:nvSpPr>
        <p:spPr>
          <a:xfrm>
            <a:off x="1070848" y="2118241"/>
            <a:ext cx="10080082" cy="3970318"/>
          </a:xfrm>
          <a:prstGeom prst="rect">
            <a:avLst/>
          </a:prstGeom>
          <a:noFill/>
        </p:spPr>
        <p:txBody>
          <a:bodyPr wrap="square" rtlCol="0">
            <a:spAutoFit/>
          </a:bodyPr>
          <a:lstStyle/>
          <a:p>
            <a:r>
              <a:rPr lang="en-US" sz="2800" dirty="0" smtClean="0"/>
              <a:t>(12) Just as the 2003 Policy Statement focused on liberalization of the Telecommunications Sector, and the 2007 Policy Statement addressed issues of effective competition, the 2012 Policy Statement has its own unique focus. During the period covered by this Policy</a:t>
            </a:r>
          </a:p>
          <a:p>
            <a:r>
              <a:rPr lang="en-US" sz="2800" dirty="0" smtClean="0"/>
              <a:t>Statement, the Government finds that it should focus on executing the work necessary to bring about a fully competitive telecommunications environment, as well as addressing the legal and regulatory issues presented by new technologies, specifically, the increasingly rapid movement worldwide toward a converged Internet Protocol</a:t>
            </a:r>
            <a:endParaRPr lang="en-US" sz="2800" b="1" dirty="0" smtClean="0">
              <a:latin typeface="Arial Narrow" panose="020B0606020202030204" pitchFamily="34" charset="0"/>
            </a:endParaRPr>
          </a:p>
        </p:txBody>
      </p:sp>
      <p:sp>
        <p:nvSpPr>
          <p:cNvPr id="12" name="TextBox 11"/>
          <p:cNvSpPr txBox="1"/>
          <p:nvPr/>
        </p:nvSpPr>
        <p:spPr>
          <a:xfrm>
            <a:off x="7553441" y="6104718"/>
            <a:ext cx="2667077" cy="400110"/>
          </a:xfrm>
          <a:prstGeom prst="rect">
            <a:avLst/>
          </a:prstGeom>
          <a:noFill/>
        </p:spPr>
        <p:txBody>
          <a:bodyPr wrap="none" rtlCol="0">
            <a:spAutoFit/>
          </a:bodyPr>
          <a:lstStyle/>
          <a:p>
            <a:r>
              <a:rPr lang="en-US" sz="2000" b="1" i="1" dirty="0" smtClean="0"/>
              <a:t>Art 12 of ICT Policy 2012</a:t>
            </a:r>
            <a:endParaRPr lang="en-US" sz="2000" b="1" i="1" dirty="0"/>
          </a:p>
        </p:txBody>
      </p:sp>
      <p:sp>
        <p:nvSpPr>
          <p:cNvPr id="8" name="Date Placeholder 7"/>
          <p:cNvSpPr>
            <a:spLocks noGrp="1"/>
          </p:cNvSpPr>
          <p:nvPr>
            <p:ph type="dt" sz="half" idx="10"/>
          </p:nvPr>
        </p:nvSpPr>
        <p:spPr>
          <a:xfrm>
            <a:off x="10592789" y="6084372"/>
            <a:ext cx="1306945"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6</a:t>
            </a:fld>
            <a:endParaRPr lang="en-US"/>
          </a:p>
        </p:txBody>
      </p:sp>
      <p:sp>
        <p:nvSpPr>
          <p:cNvPr id="10" name="Rectangle 32"/>
          <p:cNvSpPr>
            <a:spLocks noChangeArrowheads="1"/>
          </p:cNvSpPr>
          <p:nvPr/>
        </p:nvSpPr>
        <p:spPr bwMode="gray">
          <a:xfrm>
            <a:off x="361688" y="1545952"/>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5" name="Rectangle 4"/>
          <p:cNvSpPr/>
          <p:nvPr/>
        </p:nvSpPr>
        <p:spPr>
          <a:xfrm>
            <a:off x="482527" y="1487905"/>
            <a:ext cx="7040117" cy="954107"/>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Law and Statement of Government Policy</a:t>
            </a:r>
          </a:p>
          <a:p>
            <a:r>
              <a:rPr lang="ar-JO" sz="2800" b="1" dirty="0" smtClean="0">
                <a:effectLst>
                  <a:outerShdw blurRad="38100" dist="38100" dir="2700000" algn="tl">
                    <a:srgbClr val="000000">
                      <a:alpha val="43137"/>
                    </a:srgbClr>
                  </a:outerShdw>
                </a:effectLst>
                <a:latin typeface="Arial Narrow" panose="020B0606020202030204" pitchFamily="34" charset="0"/>
              </a:rPr>
              <a:t> </a:t>
            </a:r>
            <a:r>
              <a:rPr lang="en-US" sz="2800" b="1" dirty="0" smtClean="0">
                <a:effectLst>
                  <a:outerShdw blurRad="38100" dist="38100" dir="2700000" algn="tl">
                    <a:srgbClr val="000000">
                      <a:alpha val="43137"/>
                    </a:srgbClr>
                  </a:outerShdw>
                </a:effectLst>
                <a:latin typeface="Arial Narrow" panose="020B0606020202030204" pitchFamily="34" charset="0"/>
              </a:rPr>
              <a:t> </a:t>
            </a:r>
            <a:endParaRPr lang="en-US" sz="2800" b="1" dirty="0">
              <a:effectLst>
                <a:outerShdw blurRad="38100" dist="38100" dir="2700000" algn="tl">
                  <a:srgbClr val="000000">
                    <a:alpha val="43137"/>
                  </a:srgbClr>
                </a:outerShdw>
              </a:effectLst>
              <a:latin typeface="Arial Narrow" panose="020B0606020202030204" pitchFamily="34" charset="0"/>
            </a:endParaRPr>
          </a:p>
        </p:txBody>
      </p:sp>
      <p:sp>
        <p:nvSpPr>
          <p:cNvPr id="11" name="TextBox 10"/>
          <p:cNvSpPr txBox="1"/>
          <p:nvPr/>
        </p:nvSpPr>
        <p:spPr>
          <a:xfrm>
            <a:off x="1070847" y="2118241"/>
            <a:ext cx="10198835" cy="4401205"/>
          </a:xfrm>
          <a:prstGeom prst="rect">
            <a:avLst/>
          </a:prstGeom>
          <a:noFill/>
        </p:spPr>
        <p:txBody>
          <a:bodyPr wrap="square" rtlCol="0">
            <a:spAutoFit/>
          </a:bodyPr>
          <a:lstStyle/>
          <a:p>
            <a:r>
              <a:rPr lang="en-US" sz="2800" dirty="0" smtClean="0"/>
              <a:t>(31) The Government requires the Commission to publish an annual plan of work and report on its subsequent delivery on its website.</a:t>
            </a:r>
          </a:p>
          <a:p>
            <a:r>
              <a:rPr lang="en-US" sz="2800" b="1" dirty="0" smtClean="0"/>
              <a:t>3.1 Effective Competition:</a:t>
            </a:r>
          </a:p>
          <a:p>
            <a:r>
              <a:rPr lang="en-US" sz="2800" dirty="0" smtClean="0"/>
              <a:t>(39) In light of the steps taken for the liberalization of the Telecommunications Sector, the 2007 Policy Statement directed that Telecommunications Policy should concentrate on promoting an environment to bring about effective competition. The Commission has acted in accordance with that Policy directive. However, its ability to act in an effective manner has been limited by certain factors beyond its control, and which are</a:t>
            </a:r>
            <a:endParaRPr lang="en-US" sz="2800" b="1" dirty="0" smtClean="0"/>
          </a:p>
          <a:p>
            <a:endParaRPr lang="en-US" sz="2800" b="1" dirty="0" smtClean="0"/>
          </a:p>
        </p:txBody>
      </p:sp>
      <p:sp>
        <p:nvSpPr>
          <p:cNvPr id="12" name="TextBox 11"/>
          <p:cNvSpPr txBox="1"/>
          <p:nvPr/>
        </p:nvSpPr>
        <p:spPr>
          <a:xfrm>
            <a:off x="7292184" y="6116593"/>
            <a:ext cx="3518271" cy="400110"/>
          </a:xfrm>
          <a:prstGeom prst="rect">
            <a:avLst/>
          </a:prstGeom>
          <a:noFill/>
        </p:spPr>
        <p:txBody>
          <a:bodyPr wrap="none" rtlCol="0">
            <a:spAutoFit/>
          </a:bodyPr>
          <a:lstStyle/>
          <a:p>
            <a:r>
              <a:rPr lang="en-US" sz="2000" b="1" i="1" dirty="0" smtClean="0"/>
              <a:t>Art 31 and 39 of ICT Policy 2012</a:t>
            </a:r>
            <a:endParaRPr lang="en-US" sz="2000" b="1" i="1" dirty="0"/>
          </a:p>
        </p:txBody>
      </p:sp>
      <p:sp>
        <p:nvSpPr>
          <p:cNvPr id="8" name="Date Placeholder 7"/>
          <p:cNvSpPr>
            <a:spLocks noGrp="1"/>
          </p:cNvSpPr>
          <p:nvPr>
            <p:ph type="dt" sz="half" idx="10"/>
          </p:nvPr>
        </p:nvSpPr>
        <p:spPr>
          <a:xfrm>
            <a:off x="10747169" y="6084372"/>
            <a:ext cx="1152565"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7</a:t>
            </a:fld>
            <a:endParaRPr lang="en-US"/>
          </a:p>
        </p:txBody>
      </p:sp>
      <p:sp>
        <p:nvSpPr>
          <p:cNvPr id="10" name="Rectangle 32"/>
          <p:cNvSpPr>
            <a:spLocks noChangeArrowheads="1"/>
          </p:cNvSpPr>
          <p:nvPr/>
        </p:nvSpPr>
        <p:spPr bwMode="gray">
          <a:xfrm>
            <a:off x="337937" y="1569703"/>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5" name="Rectangle 4"/>
          <p:cNvSpPr/>
          <p:nvPr/>
        </p:nvSpPr>
        <p:spPr>
          <a:xfrm>
            <a:off x="482527" y="1487905"/>
            <a:ext cx="7040117" cy="523220"/>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Law and Statement of Government Policy</a:t>
            </a:r>
          </a:p>
        </p:txBody>
      </p:sp>
      <p:sp>
        <p:nvSpPr>
          <p:cNvPr id="12" name="TextBox 11"/>
          <p:cNvSpPr txBox="1"/>
          <p:nvPr/>
        </p:nvSpPr>
        <p:spPr>
          <a:xfrm>
            <a:off x="7553441" y="6104718"/>
            <a:ext cx="2667077" cy="400110"/>
          </a:xfrm>
          <a:prstGeom prst="rect">
            <a:avLst/>
          </a:prstGeom>
          <a:noFill/>
        </p:spPr>
        <p:txBody>
          <a:bodyPr wrap="none" rtlCol="0">
            <a:spAutoFit/>
          </a:bodyPr>
          <a:lstStyle/>
          <a:p>
            <a:r>
              <a:rPr lang="en-US" sz="2000" b="1" i="1" dirty="0" smtClean="0"/>
              <a:t>Art 39 of ICT Policy 2012</a:t>
            </a:r>
            <a:endParaRPr lang="en-US" sz="2000" b="1" i="1" dirty="0"/>
          </a:p>
        </p:txBody>
      </p:sp>
      <p:sp>
        <p:nvSpPr>
          <p:cNvPr id="8" name="Date Placeholder 7"/>
          <p:cNvSpPr>
            <a:spLocks noGrp="1"/>
          </p:cNvSpPr>
          <p:nvPr>
            <p:ph type="dt" sz="half" idx="10"/>
          </p:nvPr>
        </p:nvSpPr>
        <p:spPr>
          <a:xfrm>
            <a:off x="10592789" y="6084372"/>
            <a:ext cx="1306945"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8</a:t>
            </a:fld>
            <a:endParaRPr lang="en-US"/>
          </a:p>
        </p:txBody>
      </p:sp>
      <p:sp>
        <p:nvSpPr>
          <p:cNvPr id="10" name="Rectangle 32"/>
          <p:cNvSpPr>
            <a:spLocks noChangeArrowheads="1"/>
          </p:cNvSpPr>
          <p:nvPr/>
        </p:nvSpPr>
        <p:spPr bwMode="gray">
          <a:xfrm>
            <a:off x="337937" y="1569703"/>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
        <p:nvSpPr>
          <p:cNvPr id="13" name="Rectangle 12"/>
          <p:cNvSpPr/>
          <p:nvPr/>
        </p:nvSpPr>
        <p:spPr>
          <a:xfrm>
            <a:off x="985652" y="2223332"/>
            <a:ext cx="10070274" cy="2954655"/>
          </a:xfrm>
          <a:prstGeom prst="rect">
            <a:avLst/>
          </a:prstGeom>
        </p:spPr>
        <p:txBody>
          <a:bodyPr wrap="square">
            <a:spAutoFit/>
          </a:bodyPr>
          <a:lstStyle/>
          <a:p>
            <a:endParaRPr lang="en-US" b="1" dirty="0" smtClean="0">
              <a:effectLst>
                <a:outerShdw blurRad="38100" dist="38100" dir="2700000" algn="tl">
                  <a:srgbClr val="000000">
                    <a:alpha val="43137"/>
                  </a:srgbClr>
                </a:outerShdw>
              </a:effectLst>
              <a:latin typeface="Arial Narrow" panose="020B0606020202030204" pitchFamily="34" charset="0"/>
            </a:endParaRPr>
          </a:p>
          <a:p>
            <a:r>
              <a:rPr lang="ar-JO" b="1" dirty="0" smtClean="0">
                <a:effectLst>
                  <a:outerShdw blurRad="38100" dist="38100" dir="2700000" algn="tl">
                    <a:srgbClr val="000000">
                      <a:alpha val="43137"/>
                    </a:srgbClr>
                  </a:outerShdw>
                </a:effectLst>
                <a:latin typeface="Arial Narrow" panose="020B0606020202030204" pitchFamily="34" charset="0"/>
              </a:rPr>
              <a:t> </a:t>
            </a:r>
            <a:r>
              <a:rPr lang="en-US" b="1" dirty="0" smtClean="0">
                <a:effectLst>
                  <a:outerShdw blurRad="38100" dist="38100" dir="2700000" algn="tl">
                    <a:srgbClr val="000000">
                      <a:alpha val="43137"/>
                    </a:srgbClr>
                  </a:outerShdw>
                </a:effectLst>
                <a:latin typeface="Arial Narrow" panose="020B0606020202030204" pitchFamily="34" charset="0"/>
              </a:rPr>
              <a:t> </a:t>
            </a:r>
            <a:r>
              <a:rPr lang="en-US" sz="2800" dirty="0" smtClean="0"/>
              <a:t>addressed in the preceding section of this Policy Statement. Thus, conditions of effective competition do not yet exist in any of the telecommunications markets. Accordingly, the Government requires the Commission to continue to closely monitor the telecommunications markets and to take and enforce such regulatory decisions as it believes are required to bring about effective competition.</a:t>
            </a:r>
            <a:endParaRPr lang="en-US" sz="28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12192000" cy="369332"/>
          </a:xfrm>
          <a:prstGeom prst="rect">
            <a:avLst/>
          </a:prstGeom>
          <a:solidFill>
            <a:schemeClr val="bg1">
              <a:lumMod val="50000"/>
            </a:schemeClr>
          </a:solidFill>
        </p:spPr>
        <p:txBody>
          <a:bodyPr wrap="square" rtlCol="0">
            <a:spAutoFit/>
          </a:bodyPr>
          <a:lstStyle/>
          <a:p>
            <a:endParaRPr lang="en-US" dirty="0"/>
          </a:p>
        </p:txBody>
      </p:sp>
      <p:pic>
        <p:nvPicPr>
          <p:cNvPr id="3" name="Picture 2" descr="D:\TRC Master Files\نماذج مهمة للعمل\صور خاصة بإعداد الوثائق الخاصة بالعمل\Picture1.jpg"/>
          <p:cNvPicPr>
            <a:picLocks noChangeAspect="1" noChangeArrowheads="1"/>
          </p:cNvPicPr>
          <p:nvPr/>
        </p:nvPicPr>
        <p:blipFill>
          <a:blip r:embed="rId2" cstate="print"/>
          <a:srcRect/>
          <a:stretch>
            <a:fillRect/>
          </a:stretch>
        </p:blipFill>
        <p:spPr bwMode="auto">
          <a:xfrm>
            <a:off x="5032320" y="496835"/>
            <a:ext cx="1167319" cy="1143000"/>
          </a:xfrm>
          <a:prstGeom prst="rect">
            <a:avLst/>
          </a:prstGeom>
          <a:noFill/>
          <a:ln w="9525">
            <a:noFill/>
            <a:miter lim="800000"/>
            <a:headEnd/>
            <a:tailEnd/>
          </a:ln>
        </p:spPr>
      </p:pic>
      <p:sp>
        <p:nvSpPr>
          <p:cNvPr id="5" name="Rectangle 4"/>
          <p:cNvSpPr/>
          <p:nvPr/>
        </p:nvSpPr>
        <p:spPr>
          <a:xfrm>
            <a:off x="482527" y="1487905"/>
            <a:ext cx="7040117" cy="954107"/>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anose="020B0606020202030204" pitchFamily="34" charset="0"/>
              </a:rPr>
              <a:t>Law and Statement of Government Policy</a:t>
            </a:r>
          </a:p>
          <a:p>
            <a:r>
              <a:rPr lang="ar-JO" sz="2800" b="1" dirty="0" smtClean="0">
                <a:effectLst>
                  <a:outerShdw blurRad="38100" dist="38100" dir="2700000" algn="tl">
                    <a:srgbClr val="000000">
                      <a:alpha val="43137"/>
                    </a:srgbClr>
                  </a:outerShdw>
                </a:effectLst>
                <a:latin typeface="Arial Narrow" panose="020B0606020202030204" pitchFamily="34" charset="0"/>
              </a:rPr>
              <a:t> </a:t>
            </a:r>
            <a:r>
              <a:rPr lang="en-US" sz="2800" b="1" dirty="0" smtClean="0">
                <a:effectLst>
                  <a:outerShdw blurRad="38100" dist="38100" dir="2700000" algn="tl">
                    <a:srgbClr val="000000">
                      <a:alpha val="43137"/>
                    </a:srgbClr>
                  </a:outerShdw>
                </a:effectLst>
                <a:latin typeface="Arial Narrow" panose="020B0606020202030204" pitchFamily="34" charset="0"/>
              </a:rPr>
              <a:t> </a:t>
            </a:r>
            <a:endParaRPr lang="en-US" sz="2800" b="1" dirty="0">
              <a:effectLst>
                <a:outerShdw blurRad="38100" dist="38100" dir="2700000" algn="tl">
                  <a:srgbClr val="000000">
                    <a:alpha val="43137"/>
                  </a:srgbClr>
                </a:outerShdw>
              </a:effectLst>
              <a:latin typeface="Arial Narrow" panose="020B0606020202030204" pitchFamily="34" charset="0"/>
            </a:endParaRPr>
          </a:p>
        </p:txBody>
      </p:sp>
      <p:sp>
        <p:nvSpPr>
          <p:cNvPr id="11" name="TextBox 10"/>
          <p:cNvSpPr txBox="1"/>
          <p:nvPr/>
        </p:nvSpPr>
        <p:spPr>
          <a:xfrm>
            <a:off x="1070848" y="2118241"/>
            <a:ext cx="9035054" cy="4401205"/>
          </a:xfrm>
          <a:prstGeom prst="rect">
            <a:avLst/>
          </a:prstGeom>
          <a:noFill/>
        </p:spPr>
        <p:txBody>
          <a:bodyPr wrap="square" rtlCol="0">
            <a:spAutoFit/>
          </a:bodyPr>
          <a:lstStyle/>
          <a:p>
            <a:r>
              <a:rPr lang="en-US" sz="2800" b="1" dirty="0" smtClean="0"/>
              <a:t>3.1 Effective Competition:</a:t>
            </a:r>
          </a:p>
          <a:p>
            <a:r>
              <a:rPr lang="en-US" sz="2800" dirty="0" smtClean="0"/>
              <a:t>(43) The steps necessary to create the conditions for effective competition include but are not limited to the following:</a:t>
            </a:r>
          </a:p>
          <a:p>
            <a:pPr>
              <a:buFont typeface="Wingdings" pitchFamily="2" charset="2"/>
              <a:buChar char="Ø"/>
            </a:pPr>
            <a:r>
              <a:rPr lang="en-US" sz="2800" dirty="0" smtClean="0"/>
              <a:t>Mitigating the effects of dominance</a:t>
            </a:r>
          </a:p>
          <a:p>
            <a:pPr>
              <a:buFont typeface="Wingdings" pitchFamily="2" charset="2"/>
              <a:buChar char="Ø"/>
            </a:pPr>
            <a:r>
              <a:rPr lang="en-US" sz="2800" dirty="0" smtClean="0"/>
              <a:t>Reducing the barriers to market entry</a:t>
            </a:r>
          </a:p>
          <a:p>
            <a:pPr>
              <a:buFont typeface="Wingdings" pitchFamily="2" charset="2"/>
              <a:buChar char="Ø"/>
            </a:pPr>
            <a:r>
              <a:rPr lang="en-US" sz="2800" dirty="0" smtClean="0"/>
              <a:t>Creating new market entry possibilities</a:t>
            </a:r>
          </a:p>
          <a:p>
            <a:pPr>
              <a:buFont typeface="Wingdings" pitchFamily="2" charset="2"/>
              <a:buChar char="Ø"/>
            </a:pPr>
            <a:r>
              <a:rPr lang="en-US" sz="2800" dirty="0" smtClean="0"/>
              <a:t>Ensuring a culture of regulatory compliance</a:t>
            </a:r>
          </a:p>
          <a:p>
            <a:pPr>
              <a:buFont typeface="Wingdings" pitchFamily="2" charset="2"/>
              <a:buChar char="Ø"/>
            </a:pPr>
            <a:r>
              <a:rPr lang="en-US" sz="2800" dirty="0" smtClean="0"/>
              <a:t>Reviewing the General Government Policy for Universal Service.</a:t>
            </a:r>
            <a:endParaRPr lang="en-US" sz="2800" b="1" dirty="0" smtClean="0"/>
          </a:p>
          <a:p>
            <a:endParaRPr lang="en-US" sz="2800" b="1" dirty="0" smtClean="0"/>
          </a:p>
          <a:p>
            <a:endParaRPr lang="en-US" sz="2800" b="1" dirty="0" smtClean="0"/>
          </a:p>
        </p:txBody>
      </p:sp>
      <p:sp>
        <p:nvSpPr>
          <p:cNvPr id="12" name="TextBox 11"/>
          <p:cNvSpPr txBox="1"/>
          <p:nvPr/>
        </p:nvSpPr>
        <p:spPr>
          <a:xfrm>
            <a:off x="7767197" y="6033466"/>
            <a:ext cx="2667077" cy="400110"/>
          </a:xfrm>
          <a:prstGeom prst="rect">
            <a:avLst/>
          </a:prstGeom>
          <a:noFill/>
        </p:spPr>
        <p:txBody>
          <a:bodyPr wrap="none" rtlCol="0">
            <a:spAutoFit/>
          </a:bodyPr>
          <a:lstStyle/>
          <a:p>
            <a:r>
              <a:rPr lang="en-US" sz="2000" b="1" i="1" dirty="0" smtClean="0"/>
              <a:t>Art 43 of ICT Policy 2012</a:t>
            </a:r>
            <a:endParaRPr lang="en-US" sz="2000" b="1" i="1" dirty="0"/>
          </a:p>
        </p:txBody>
      </p:sp>
      <p:sp>
        <p:nvSpPr>
          <p:cNvPr id="8" name="Date Placeholder 7"/>
          <p:cNvSpPr>
            <a:spLocks noGrp="1"/>
          </p:cNvSpPr>
          <p:nvPr>
            <p:ph type="dt" sz="half" idx="10"/>
          </p:nvPr>
        </p:nvSpPr>
        <p:spPr>
          <a:xfrm>
            <a:off x="10592789" y="6084372"/>
            <a:ext cx="1306945" cy="476250"/>
          </a:xfrm>
        </p:spPr>
        <p:txBody>
          <a:bodyPr/>
          <a:lstStyle/>
          <a:p>
            <a:fld id="{CBE2B43D-D331-4931-AF7C-3EAE17BF49CF}" type="datetime1">
              <a:rPr lang="en-US" smtClean="0"/>
              <a:pPr/>
              <a:t>04-Oct-17</a:t>
            </a:fld>
            <a:endParaRPr lang="en-US" dirty="0"/>
          </a:p>
        </p:txBody>
      </p:sp>
      <p:sp>
        <p:nvSpPr>
          <p:cNvPr id="9" name="Slide Number Placeholder 8"/>
          <p:cNvSpPr>
            <a:spLocks noGrp="1"/>
          </p:cNvSpPr>
          <p:nvPr>
            <p:ph type="sldNum" sz="quarter" idx="12"/>
          </p:nvPr>
        </p:nvSpPr>
        <p:spPr/>
        <p:txBody>
          <a:bodyPr/>
          <a:lstStyle/>
          <a:p>
            <a:fld id="{2D4CDF2F-FD38-441D-A790-DB80E12EE850}" type="slidenum">
              <a:rPr lang="en-US" smtClean="0"/>
              <a:pPr/>
              <a:t>9</a:t>
            </a:fld>
            <a:endParaRPr lang="en-US"/>
          </a:p>
        </p:txBody>
      </p:sp>
      <p:sp>
        <p:nvSpPr>
          <p:cNvPr id="10" name="Rectangle 32"/>
          <p:cNvSpPr>
            <a:spLocks noChangeArrowheads="1"/>
          </p:cNvSpPr>
          <p:nvPr/>
        </p:nvSpPr>
        <p:spPr bwMode="gray">
          <a:xfrm>
            <a:off x="337937" y="1569703"/>
            <a:ext cx="151303" cy="446088"/>
          </a:xfrm>
          <a:prstGeom prst="rect">
            <a:avLst/>
          </a:prstGeom>
          <a:solidFill>
            <a:srgbClr val="C00000"/>
          </a:solidFill>
          <a:ln w="12700">
            <a:solidFill>
              <a:srgbClr val="C0C0C0"/>
            </a:solidFill>
            <a:miter lim="800000"/>
            <a:headEnd/>
            <a:tailEnd/>
          </a:ln>
        </p:spPr>
        <p:txBody>
          <a:bodyPr lIns="0" tIns="0" rIns="0" bIns="0" anchor="ctr"/>
          <a:lstStyle/>
          <a:p>
            <a:pPr algn="ctr" defTabSz="801688" eaLnBrk="0" hangingPunct="0"/>
            <a:endParaRPr lang="en-US" sz="2800" b="1" noProof="1">
              <a:solidFill>
                <a:srgbClr val="FFFFFF"/>
              </a:solidFill>
            </a:endParaRPr>
          </a:p>
        </p:txBody>
      </p:sp>
    </p:spTree>
    <p:extLst>
      <p:ext uri="{BB962C8B-B14F-4D97-AF65-F5344CB8AC3E}">
        <p14:creationId xmlns="" xmlns:p14="http://schemas.microsoft.com/office/powerpoint/2010/main" val="9247153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3442</TotalTime>
  <Words>2525</Words>
  <Application>Microsoft Office PowerPoint</Application>
  <PresentationFormat>Custom</PresentationFormat>
  <Paragraphs>227</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Equity</vt:lpstr>
      <vt:lpstr>                  The Hashemite Kingdom of Jordan  Telecommunication Regulatory Commission   Telecom policy and regulation strategy for Jordan  </vt:lpstr>
      <vt:lpstr>            </vt:lpstr>
      <vt:lpstr>Telecommunications Regulatory Commission (TRC)</vt:lpstr>
      <vt:lpstr>Telecommunications Regulatory Commission (TRC)</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Thank You For Listening</vt:lpstr>
    </vt:vector>
  </TitlesOfParts>
  <Company>WZT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Sahel</dc:creator>
  <cp:lastModifiedBy>salem.fakhouri</cp:lastModifiedBy>
  <cp:revision>388</cp:revision>
  <cp:lastPrinted>2017-01-18T09:26:05Z</cp:lastPrinted>
  <dcterms:created xsi:type="dcterms:W3CDTF">2016-12-12T11:16:12Z</dcterms:created>
  <dcterms:modified xsi:type="dcterms:W3CDTF">2017-10-04T06:37:13Z</dcterms:modified>
</cp:coreProperties>
</file>